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2" r:id="rId1"/>
  </p:sldMasterIdLst>
  <p:notesMasterIdLst>
    <p:notesMasterId r:id="rId50"/>
  </p:notesMasterIdLst>
  <p:sldIdLst>
    <p:sldId id="256" r:id="rId2"/>
    <p:sldId id="257" r:id="rId3"/>
    <p:sldId id="304" r:id="rId4"/>
    <p:sldId id="259" r:id="rId5"/>
    <p:sldId id="305" r:id="rId6"/>
    <p:sldId id="306"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Lst>
  <p:sldSz cx="9144000" cy="5143500" type="screen16x9"/>
  <p:notesSz cx="6858000" cy="9144000"/>
  <p:embeddedFontLst>
    <p:embeddedFont>
      <p:font typeface="Acumin Pro" panose="020B0604020202020204" charset="0"/>
      <p:regular r:id="rId51"/>
      <p:bold r:id="rId52"/>
      <p:italic r:id="rId53"/>
      <p:boldItalic r:id="rId54"/>
    </p:embeddedFont>
    <p:embeddedFont>
      <p:font typeface="Acumin Pro ExtraCondensed" panose="020B0604020202020204" charset="0"/>
      <p:regular r:id="rId55"/>
      <p:bold r:id="rId56"/>
      <p:italic r:id="rId57"/>
      <p:boldItalic r:id="rId58"/>
    </p:embeddedFont>
    <p:embeddedFont>
      <p:font typeface="Acumin Pro ExtraCondensed Smbd" panose="020B0604020202020204" charset="0"/>
      <p:regular r:id="rId59"/>
      <p:bold r:id="rId60"/>
      <p:italic r:id="rId61"/>
      <p:boldItalic r:id="rId62"/>
    </p:embeddedFont>
    <p:embeddedFont>
      <p:font typeface="Acumin Pro Medium" panose="020B0604020202020204" charset="0"/>
      <p:regular r:id="rId63"/>
      <p:italic r:id="rId64"/>
    </p:embeddedFont>
    <p:embeddedFont>
      <p:font typeface="Acumin Pro Semibold" panose="020B0604020202020204" charset="0"/>
      <p:regular r:id="rId65"/>
      <p:bold r:id="rId66"/>
      <p:italic r:id="rId67"/>
      <p:boldItalic r:id="rId68"/>
    </p:embeddedFont>
    <p:embeddedFont>
      <p:font typeface="Acumin Pro SemiCondensed" panose="020B0604020202020204" charset="0"/>
      <p:regular r:id="rId69"/>
      <p:bold r:id="rId70"/>
      <p:italic r:id="rId71"/>
      <p:boldItalic r:id="rId72"/>
    </p:embeddedFont>
    <p:embeddedFont>
      <p:font typeface="Lato" panose="020F0502020204030203" pitchFamily="34" charset="0"/>
      <p:regular r:id="rId73"/>
      <p:bold r:id="rId74"/>
      <p:italic r:id="rId75"/>
      <p:boldItalic r:id="rId76"/>
    </p:embeddedFont>
    <p:embeddedFont>
      <p:font typeface="Space Mono" panose="020B0604020202020204" charset="0"/>
      <p:regular r:id="rId77"/>
      <p:bold r:id="rId78"/>
      <p:italic r:id="rId79"/>
      <p:boldItalic r:id="rId80"/>
    </p:embeddedFont>
    <p:embeddedFont>
      <p:font typeface="United Sans Cd Md" pitchFamily="50" charset="0"/>
      <p:regular r:id="rId81"/>
    </p:embeddedFont>
    <p:embeddedFont>
      <p:font typeface="United Sans Rg Md" pitchFamily="50" charset="0"/>
      <p:regular r:id="rId8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2"/>
  </p:normalViewPr>
  <p:slideViewPr>
    <p:cSldViewPr snapToGrid="0">
      <p:cViewPr varScale="1">
        <p:scale>
          <a:sx n="139" d="100"/>
          <a:sy n="139" d="100"/>
        </p:scale>
        <p:origin x="-204"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68" Type="http://schemas.openxmlformats.org/officeDocument/2006/relationships/font" Target="fonts/font18.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font" Target="fonts/font24.fntdata"/><Relationship Id="rId79" Type="http://schemas.openxmlformats.org/officeDocument/2006/relationships/font" Target="fonts/font29.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font" Target="fonts/font27.fntdata"/><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font" Target="fonts/font22.fntdata"/><Relationship Id="rId80" Type="http://schemas.openxmlformats.org/officeDocument/2006/relationships/font" Target="fonts/font30.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font" Target="fonts/font25.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font" Target="fonts/font28.fntdata"/><Relationship Id="rId81" Type="http://schemas.openxmlformats.org/officeDocument/2006/relationships/font" Target="fonts/font31.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font" Target="fonts/font26.fntdata"/><Relationship Id="rId7" Type="http://schemas.openxmlformats.org/officeDocument/2006/relationships/slide" Target="slides/slide6.xml"/><Relationship Id="rId71" Type="http://schemas.openxmlformats.org/officeDocument/2006/relationships/font" Target="fonts/font2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6.fntdata"/><Relationship Id="rId61" Type="http://schemas.openxmlformats.org/officeDocument/2006/relationships/font" Target="fonts/font11.fntdata"/><Relationship Id="rId82" Type="http://schemas.openxmlformats.org/officeDocument/2006/relationships/font" Target="fonts/font3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a69d7f14a0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a69d7f14a0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we’re going to talk about visibility settings in the visibility of your LinkedIn activity section. We want to keep our network updated, but we will want to make a couple adjustments so our network doesn’t get spammed everytime we make a change to our summary, work history, or profiles.</a:t>
            </a:r>
            <a:br>
              <a:rPr lang="en"/>
            </a:br>
            <a:br>
              <a:rPr lang="en"/>
            </a:br>
            <a:r>
              <a:rPr lang="en" b="1"/>
              <a:t>*advance slide one click*</a:t>
            </a:r>
            <a:endParaRPr b="1"/>
          </a:p>
          <a:p>
            <a:pPr marL="0" lvl="0" indent="0" algn="l" rtl="0">
              <a:spcBef>
                <a:spcPts val="0"/>
              </a:spcBef>
              <a:spcAft>
                <a:spcPts val="0"/>
              </a:spcAft>
              <a:buNone/>
            </a:pPr>
            <a:endParaRPr/>
          </a:p>
          <a:p>
            <a:pPr marL="0" lvl="0" indent="0" algn="l" rtl="0">
              <a:spcBef>
                <a:spcPts val="0"/>
              </a:spcBef>
              <a:spcAft>
                <a:spcPts val="0"/>
              </a:spcAft>
              <a:buNone/>
            </a:pPr>
            <a:r>
              <a:rPr lang="en"/>
              <a:t>For Share job changes, education changes, and work anniversaries from profile, select “No” </a:t>
            </a:r>
            <a:endParaRPr/>
          </a:p>
          <a:p>
            <a:pPr marL="0" lvl="0" indent="0" algn="l" rtl="0">
              <a:spcBef>
                <a:spcPts val="0"/>
              </a:spcBef>
              <a:spcAft>
                <a:spcPts val="0"/>
              </a:spcAft>
              <a:buNone/>
            </a:pPr>
            <a:endParaRPr/>
          </a:p>
          <a:p>
            <a:pPr marL="0" lvl="0" indent="0" algn="l" rtl="0">
              <a:spcBef>
                <a:spcPts val="0"/>
              </a:spcBef>
              <a:spcAft>
                <a:spcPts val="0"/>
              </a:spcAft>
              <a:buNone/>
            </a:pPr>
            <a:r>
              <a:rPr lang="en"/>
              <a:t>For notify connections when you’re in the news and mentioned by others, select “yes”</a:t>
            </a:r>
            <a:endParaRPr/>
          </a:p>
          <a:p>
            <a:pPr marL="0" lvl="0" indent="0" algn="l" rtl="0">
              <a:spcBef>
                <a:spcPts val="0"/>
              </a:spcBef>
              <a:spcAft>
                <a:spcPts val="0"/>
              </a:spcAft>
              <a:buNone/>
            </a:pPr>
            <a:endParaRPr/>
          </a:p>
          <a:p>
            <a:pPr marL="0" lvl="0" indent="0" algn="l" rtl="0">
              <a:spcBef>
                <a:spcPts val="0"/>
              </a:spcBef>
              <a:spcAft>
                <a:spcPts val="0"/>
              </a:spcAft>
              <a:buNone/>
            </a:pPr>
            <a:r>
              <a:rPr lang="en"/>
              <a:t>For who can follow you and see your public updates select “Everyone”</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with two clicks*</a:t>
            </a:r>
            <a:endParaRPr/>
          </a:p>
          <a:p>
            <a:pPr marL="0" lvl="0" indent="0" algn="l" rtl="0">
              <a:spcBef>
                <a:spcPts val="0"/>
              </a:spcBef>
              <a:spcAft>
                <a:spcPts val="0"/>
              </a:spcAft>
              <a:buNone/>
            </a:pPr>
            <a:endParaRPr/>
          </a:p>
          <a:p>
            <a:pPr marL="0" lvl="0" indent="0" algn="l" rtl="0">
              <a:spcBef>
                <a:spcPts val="0"/>
              </a:spcBef>
              <a:spcAft>
                <a:spcPts val="0"/>
              </a:spcAft>
              <a:buNone/>
            </a:pPr>
            <a:r>
              <a:rPr lang="en"/>
              <a:t>In the communications section for invitations to connect, select “Everyone”</a:t>
            </a:r>
            <a:endParaRPr/>
          </a:p>
          <a:p>
            <a:pPr marL="0" lvl="0" indent="0" algn="l" rtl="0">
              <a:spcBef>
                <a:spcPts val="0"/>
              </a:spcBef>
              <a:spcAft>
                <a:spcPts val="0"/>
              </a:spcAft>
              <a:buNone/>
            </a:pPr>
            <a:endParaRPr/>
          </a:p>
          <a:p>
            <a:pPr marL="0" lvl="0" indent="0" algn="l" rtl="0">
              <a:spcBef>
                <a:spcPts val="0"/>
              </a:spcBef>
              <a:spcAft>
                <a:spcPts val="0"/>
              </a:spcAft>
              <a:buNone/>
            </a:pPr>
            <a:r>
              <a:rPr lang="en"/>
              <a:t>For invitations from your network, select “on”</a:t>
            </a:r>
            <a:endParaRPr/>
          </a:p>
          <a:p>
            <a:pPr marL="0" lvl="0" indent="0" algn="l" rtl="0">
              <a:spcBef>
                <a:spcPts val="0"/>
              </a:spcBef>
              <a:spcAft>
                <a:spcPts val="0"/>
              </a:spcAft>
              <a:buNone/>
            </a:pPr>
            <a:endParaRPr/>
          </a:p>
          <a:p>
            <a:pPr marL="0" lvl="0" indent="0" algn="l" rtl="0">
              <a:spcBef>
                <a:spcPts val="0"/>
              </a:spcBef>
              <a:spcAft>
                <a:spcPts val="0"/>
              </a:spcAft>
              <a:buNone/>
            </a:pPr>
            <a:r>
              <a:rPr lang="en"/>
              <a:t>For messages, select inmail</a:t>
            </a:r>
            <a:endParaRPr/>
          </a:p>
          <a:p>
            <a:pPr marL="0" lvl="0" indent="0" algn="l" rtl="0">
              <a:spcBef>
                <a:spcPts val="0"/>
              </a:spcBef>
              <a:spcAft>
                <a:spcPts val="0"/>
              </a:spcAft>
              <a:buNone/>
            </a:pPr>
            <a:endParaRPr/>
          </a:p>
          <a:p>
            <a:pPr marL="0" lvl="0" indent="0" algn="l" rtl="0">
              <a:spcBef>
                <a:spcPts val="0"/>
              </a:spcBef>
              <a:spcAft>
                <a:spcPts val="0"/>
              </a:spcAft>
              <a:buNone/>
            </a:pPr>
            <a:r>
              <a:rPr lang="en"/>
              <a:t>Research invites don’t really matter, but I have them on just because I have FOMO (fear of missing out….humor)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a69d7f14a0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a69d7f14a0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Alright now we’re going to get into the good stuff… why we’re all here. Job seeking!!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*advance slide one click*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On your home page, click the little pencil under your name and headline and select “open for work” this lets your come up in searches and recruiters can see you in their special, magical system.</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*advance slide one click*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LinkedIn allows you to select job titles you’re interested in which helps with search optimization and helps the algorhythm know what jobs to highlight for you. If you know what industries and job titles you’re interested in, you can fill those out. If not, we will talk about some ways to find companies and jobs we’re passionate about a little later.</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You’ll also want to put one or two areas where you’re open for in-person jobs. If you’re in a suburb but willing to drive to a larger metro area, select “Metro Jacksonville” or “Greater Seattle” etc. Make sure to select “I’m open to remote work too!”</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Finally, for who sees you’re open. If you’re on active duty still or you’re not concerned with your current colleagues knowing you’re job searching, click “all LinkedIn members” or you can select Recruiters only.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69d7f14a0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69d7f14a0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real quick, lets talk about customizing your profile URL. This makes it look more professional, but also helps to shorten it so it can fit on your resume and other places where space is limited.</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Back on your profile homepage, select “edit public profile and URL.</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Try to use some combination of your first and last name (Can use middle initial) and if possible, keep it under 10 letters to help save space.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a69d7f14a0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a69d7f14a0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Okay now we’re done with the housekeeping. When we think about LinkedIn (and really job search in general) I like to think about things in terms of defense -- helping people find us and offense -- being proactive and going out and networking, interviewing, etc. Both are important and build off of each other.</a:t>
            </a:r>
            <a:endParaRPr/>
          </a:p>
          <a:p>
            <a:pPr marL="0" lvl="0" indent="0" algn="l" rtl="0">
              <a:spcBef>
                <a:spcPts val="0"/>
              </a:spcBef>
              <a:spcAft>
                <a:spcPts val="0"/>
              </a:spcAft>
              <a:buNone/>
            </a:pPr>
            <a:endParaRPr/>
          </a:p>
          <a:p>
            <a:pPr marL="0" lvl="0" indent="0" algn="l" rtl="0">
              <a:spcBef>
                <a:spcPts val="0"/>
              </a:spcBef>
              <a:spcAft>
                <a:spcPts val="0"/>
              </a:spcAft>
              <a:buNone/>
            </a:pPr>
            <a:r>
              <a:rPr lang="en"/>
              <a:t>So we will start with the areas that are “above the fold” or at the top of your profile. This is the area of all websites where people’s eyes naturally go first. Most profiles are ONLY viewed above the fold so you have 3-5 seconds to make a GREAT impression and get people to want to learn more.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a69d7f14a0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a69d7f14a0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Let’s talk about WHY this matters. LinkedIn data shows that profiles with professional photos get 14 times more views and 9 times more connection requests.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These things also help set you up for success as recruiters and teams review your profile prior to interviews.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a69d7f14a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a69d7f14a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*advance slide one click to “Profile photo” paragraph</a:t>
            </a:r>
            <a:endParaRPr/>
          </a:p>
          <a:p>
            <a:pPr marL="0" lvl="0" indent="0" algn="l" rtl="0">
              <a:spcBef>
                <a:spcPts val="0"/>
              </a:spcBef>
              <a:spcAft>
                <a:spcPts val="0"/>
              </a:spcAft>
              <a:buNone/>
            </a:pPr>
            <a:endParaRPr/>
          </a:p>
          <a:p>
            <a:pPr marL="0" lvl="0" indent="0" algn="l" rtl="0">
              <a:spcBef>
                <a:spcPts val="0"/>
              </a:spcBef>
              <a:spcAft>
                <a:spcPts val="0"/>
              </a:spcAft>
              <a:buNone/>
            </a:pPr>
            <a:r>
              <a:rPr lang="en"/>
              <a:t>It’s important our profile photos present a professional image. We want to wear business casual or business attire. No military uniforms and no sunglasses.</a:t>
            </a:r>
            <a:endParaRPr/>
          </a:p>
          <a:p>
            <a:pPr marL="0" lvl="0" indent="0" algn="l" rtl="0">
              <a:spcBef>
                <a:spcPts val="0"/>
              </a:spcBef>
              <a:spcAft>
                <a:spcPts val="0"/>
              </a:spcAft>
              <a:buNone/>
            </a:pPr>
            <a:endParaRPr/>
          </a:p>
          <a:p>
            <a:pPr marL="0" lvl="0" indent="0" algn="l" rtl="0">
              <a:spcBef>
                <a:spcPts val="0"/>
              </a:spcBef>
              <a:spcAft>
                <a:spcPts val="0"/>
              </a:spcAft>
              <a:buNone/>
            </a:pPr>
            <a:r>
              <a:rPr lang="en"/>
              <a:t>As a rule of thumb we want the picture to be above the elbows -- focus on our head/face and SMILE!</a:t>
            </a:r>
            <a:endParaRPr/>
          </a:p>
          <a:p>
            <a:pPr marL="0" lvl="0" indent="0" algn="l" rtl="0">
              <a:spcBef>
                <a:spcPts val="0"/>
              </a:spcBef>
              <a:spcAft>
                <a:spcPts val="0"/>
              </a:spcAft>
              <a:buNone/>
            </a:pPr>
            <a:endParaRPr/>
          </a:p>
          <a:p>
            <a:pPr marL="0" lvl="0" indent="0" algn="l" rtl="0">
              <a:spcBef>
                <a:spcPts val="0"/>
              </a:spcBef>
              <a:spcAft>
                <a:spcPts val="0"/>
              </a:spcAft>
              <a:buNone/>
            </a:pPr>
            <a:r>
              <a:rPr lang="en"/>
              <a:t>LinkedIn photo dimensions are 400 x 400 pixels with a max resolution of 7680 by 4320. </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Here’s an example of a professional photo notice elbows up and no sunglasses</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two clicks*</a:t>
            </a:r>
            <a:endParaRPr/>
          </a:p>
          <a:p>
            <a:pPr marL="0" lvl="0" indent="0" algn="l" rtl="0">
              <a:spcBef>
                <a:spcPts val="0"/>
              </a:spcBef>
              <a:spcAft>
                <a:spcPts val="0"/>
              </a:spcAft>
              <a:buNone/>
            </a:pPr>
            <a:endParaRPr/>
          </a:p>
          <a:p>
            <a:pPr marL="0" lvl="0" indent="0" algn="l" rtl="0">
              <a:spcBef>
                <a:spcPts val="0"/>
              </a:spcBef>
              <a:spcAft>
                <a:spcPts val="0"/>
              </a:spcAft>
              <a:buNone/>
            </a:pPr>
            <a:r>
              <a:rPr lang="en"/>
              <a:t>Here’s a photo that’s not so professional. This person looks happy which is great… as fun as it is to make funny faces for our military I.D. cards, it’s best not to do it for LinkedIn profiles. </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two clicks to “cover image paragraph*</a:t>
            </a:r>
            <a:endParaRPr/>
          </a:p>
          <a:p>
            <a:pPr marL="0" lvl="0" indent="0" algn="l" rtl="0">
              <a:spcBef>
                <a:spcPts val="0"/>
              </a:spcBef>
              <a:spcAft>
                <a:spcPts val="0"/>
              </a:spcAft>
              <a:buNone/>
            </a:pPr>
            <a:endParaRPr/>
          </a:p>
          <a:p>
            <a:pPr marL="0" lvl="0" indent="0" algn="l" rtl="0">
              <a:spcBef>
                <a:spcPts val="0"/>
              </a:spcBef>
              <a:spcAft>
                <a:spcPts val="0"/>
              </a:spcAft>
              <a:buNone/>
            </a:pPr>
            <a:r>
              <a:rPr lang="en"/>
              <a:t>Our cover image is the other above the fold image that we want to use to set a great first impression. We can get a little creative here and use it to share something we’re passionate about or establish credibility in our desired field. Canva has some really nice free templates if we want to create a banner of our own. </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Here’s a fantastic example of how a marketer used her headline to share a personal slogan or mission statement. “It’s not what brands say it’s what they do that matters” this does a fantastic job of showing her brand in the marketing world. </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Here’s an example of someone giving a presentation. A picture like this would be beneficial for almost anyone because presentation skills and public speaking are important in all jobs.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69d7f14a0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69d7f14a0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talk about creating an awesome headline that helps you come up in search results and grabs recruiters’ attention</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A good way to think about how recruiters use LikedIn is to think about how us normal people use google. Our headlines heavily impact search results and are similar to the titles and descriptions we see in our google searches. Recruiters have limited time and our headlines need to tell them that we are worth clicking on!</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This was a search for “project manager” notice how Patrick Hastings, the top result has Project Management and Senior Associate? Those are both keywords that recruiters might search for.</a:t>
            </a:r>
            <a:br>
              <a:rPr lang="en"/>
            </a:br>
            <a:br>
              <a:rPr lang="en"/>
            </a:br>
            <a:r>
              <a:rPr lang="en"/>
              <a:t>Charity, the second candidate has Certified Project Management Professional - thats another keyword and it shows she has a specific certification that many recruiters in that field look for. </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Alright let’s get interactive!</a:t>
            </a:r>
            <a:endParaRPr/>
          </a:p>
          <a:p>
            <a:pPr marL="0" lvl="0" indent="0" algn="l" rtl="0">
              <a:spcBef>
                <a:spcPts val="0"/>
              </a:spcBef>
              <a:spcAft>
                <a:spcPts val="0"/>
              </a:spcAft>
              <a:buNone/>
            </a:pPr>
            <a:endParaRPr/>
          </a:p>
          <a:p>
            <a:pPr marL="0" lvl="0" indent="0" algn="l" rtl="0">
              <a:spcBef>
                <a:spcPts val="0"/>
              </a:spcBef>
              <a:spcAft>
                <a:spcPts val="0"/>
              </a:spcAft>
              <a:buNone/>
            </a:pPr>
            <a:r>
              <a:rPr lang="en"/>
              <a:t>Should “transitioning veteran be in your headline??</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No. It takes up too much space and doesn’t help us get hired. However, you can certainly include Veteran. That can be beneficial because it’s a keyword in some searches. </a:t>
            </a:r>
            <a:endParaRPr/>
          </a:p>
          <a:p>
            <a:pPr marL="0" lvl="0" indent="0" algn="l" rtl="0">
              <a:spcBef>
                <a:spcPts val="0"/>
              </a:spcBef>
              <a:spcAft>
                <a:spcPts val="0"/>
              </a:spcAft>
              <a:buNone/>
            </a:pPr>
            <a:endParaRPr/>
          </a:p>
          <a:p>
            <a:pPr marL="0" lvl="0" indent="0" algn="l" rtl="0">
              <a:spcBef>
                <a:spcPts val="0"/>
              </a:spcBef>
              <a:spcAft>
                <a:spcPts val="0"/>
              </a:spcAft>
              <a:buNone/>
            </a:pPr>
            <a:r>
              <a:rPr lang="en"/>
              <a:t>We also don’t need to include “seeking opportunities” remember, recruiters know that based off our setting. We don’t need to waste precious space with that in our headline.</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These first four headlines aren’t optimal. They don’t tell any recruiters anything they need to know about the capabilities and value we’re going to bring to their teams!</a:t>
            </a:r>
            <a:endParaRPr/>
          </a:p>
          <a:p>
            <a:pPr marL="0" lvl="0" indent="0" algn="l" rtl="0">
              <a:spcBef>
                <a:spcPts val="0"/>
              </a:spcBef>
              <a:spcAft>
                <a:spcPts val="0"/>
              </a:spcAft>
              <a:buNone/>
            </a:pPr>
            <a:endParaRPr/>
          </a:p>
          <a:p>
            <a:pPr marL="0" lvl="0" indent="0" algn="l" rtl="0">
              <a:spcBef>
                <a:spcPts val="0"/>
              </a:spcBef>
              <a:spcAft>
                <a:spcPts val="0"/>
              </a:spcAft>
              <a:buNone/>
            </a:pPr>
            <a:r>
              <a:rPr lang="en"/>
              <a:t>But the fourth headline is great. It’s optimized for the keywords Project Manager and Lean Black Belt and it has Navy Veteran… the only way to improve this would be for it to Say Air Force Veteran instead of Navy Vet ; )</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Remember! The purpose of our LinkedIn is to show recruiters what impact we have had in our previous jobs and what impact we will have in their organization!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a69d7f14a0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a69d7f14a0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Alright let’s talk about how to quickly optimize our headline with keywords for jobs that we are interested in and qualified for. One quick note, don’t sell yourself short by counting yourself out for jobs just because you think they’re a stretch or you don’t have “5 years of sales experience” </a:t>
            </a:r>
            <a:br>
              <a:rPr lang="en"/>
            </a:br>
            <a:br>
              <a:rPr lang="en"/>
            </a:br>
            <a:r>
              <a:rPr lang="en"/>
              <a:t>These types of jobs are totally attainable.</a:t>
            </a:r>
            <a:endParaRPr/>
          </a:p>
          <a:p>
            <a:pPr marL="0" lvl="0" indent="0" algn="l" rtl="0">
              <a:spcBef>
                <a:spcPts val="0"/>
              </a:spcBef>
              <a:spcAft>
                <a:spcPts val="0"/>
              </a:spcAft>
              <a:buNone/>
            </a:pPr>
            <a:endParaRPr/>
          </a:p>
          <a:p>
            <a:pPr marL="0" lvl="0" indent="0" algn="l" rtl="0">
              <a:spcBef>
                <a:spcPts val="0"/>
              </a:spcBef>
              <a:spcAft>
                <a:spcPts val="0"/>
              </a:spcAft>
              <a:buNone/>
            </a:pPr>
            <a:r>
              <a:rPr lang="en" sz="1200" b="1"/>
              <a:t>*advance slide one click*</a:t>
            </a:r>
            <a:endParaRPr sz="1200" b="1"/>
          </a:p>
          <a:p>
            <a:pPr marL="0" lvl="0" indent="0" algn="l" rtl="0">
              <a:spcBef>
                <a:spcPts val="0"/>
              </a:spcBef>
              <a:spcAft>
                <a:spcPts val="0"/>
              </a:spcAft>
              <a:buNone/>
            </a:pPr>
            <a:endParaRPr/>
          </a:p>
          <a:p>
            <a:pPr marL="0" lvl="0" indent="0" algn="l" rtl="0">
              <a:spcBef>
                <a:spcPts val="0"/>
              </a:spcBef>
              <a:spcAft>
                <a:spcPts val="0"/>
              </a:spcAft>
              <a:buNone/>
            </a:pPr>
            <a:r>
              <a:rPr lang="en" b="1"/>
              <a:t>Read steps 1-5 on the slide</a:t>
            </a:r>
            <a:endParaRPr b="1"/>
          </a:p>
          <a:p>
            <a:pPr marL="0" lvl="0" indent="0" algn="l" rtl="0">
              <a:spcBef>
                <a:spcPts val="0"/>
              </a:spcBef>
              <a:spcAft>
                <a:spcPts val="0"/>
              </a:spcAft>
              <a:buNone/>
            </a:pPr>
            <a:endParaRPr b="1"/>
          </a:p>
          <a:p>
            <a:pPr marL="0" lvl="0" indent="0" algn="l" rtl="0">
              <a:spcBef>
                <a:spcPts val="0"/>
              </a:spcBef>
              <a:spcAft>
                <a:spcPts val="0"/>
              </a:spcAft>
              <a:buNone/>
            </a:pPr>
            <a:r>
              <a:rPr lang="en" b="1"/>
              <a:t>*advance slide one click*</a:t>
            </a:r>
            <a:endParaRPr b="1"/>
          </a:p>
          <a:p>
            <a:pPr marL="0" lvl="0" indent="0" algn="l" rtl="0">
              <a:spcBef>
                <a:spcPts val="0"/>
              </a:spcBef>
              <a:spcAft>
                <a:spcPts val="0"/>
              </a:spcAft>
              <a:buNone/>
            </a:pPr>
            <a:endParaRPr b="1"/>
          </a:p>
          <a:p>
            <a:pPr marL="0" lvl="0" indent="0" algn="l" rtl="0">
              <a:spcBef>
                <a:spcPts val="0"/>
              </a:spcBef>
              <a:spcAft>
                <a:spcPts val="0"/>
              </a:spcAft>
              <a:buNone/>
            </a:pPr>
            <a:r>
              <a:rPr lang="en"/>
              <a:t>You’ll end up with a word cloud that helps you visualize your keywords. The largest words are the ones with the highest frequency</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From this cloud, we might go with Sales Director/ Account Executive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a69d7f14a0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a69d7f14a0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If you need to squeeze some extra words into your headline which can help you populate in more searches, you can get 200 characters on the mobile app vs 120 on desktop.</a:t>
            </a:r>
            <a:endParaRPr/>
          </a:p>
          <a:p>
            <a:pPr marL="0" lvl="0" indent="0" algn="l" rtl="0">
              <a:spcBef>
                <a:spcPts val="0"/>
              </a:spcBef>
              <a:spcAft>
                <a:spcPts val="0"/>
              </a:spcAft>
              <a:buNone/>
            </a:pPr>
            <a:endParaRPr/>
          </a:p>
          <a:p>
            <a:pPr marL="0" lvl="0" indent="0" algn="l" rtl="0">
              <a:spcBef>
                <a:spcPts val="0"/>
              </a:spcBef>
              <a:spcAft>
                <a:spcPts val="0"/>
              </a:spcAft>
              <a:buNone/>
            </a:pPr>
            <a:r>
              <a:rPr lang="en"/>
              <a:t>To finish your headline, include your high priority keywords from the word cloud exercise, then end it with one of these options</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two clicks*</a:t>
            </a:r>
            <a:endParaRPr/>
          </a:p>
          <a:p>
            <a:pPr marL="0" lvl="0" indent="0" algn="l" rtl="0">
              <a:spcBef>
                <a:spcPts val="0"/>
              </a:spcBef>
              <a:spcAft>
                <a:spcPts val="0"/>
              </a:spcAft>
              <a:buNone/>
            </a:pPr>
            <a:endParaRPr/>
          </a:p>
          <a:p>
            <a:pPr marL="0" lvl="0" indent="0" algn="l" rtl="0">
              <a:spcBef>
                <a:spcPts val="0"/>
              </a:spcBef>
              <a:spcAft>
                <a:spcPts val="0"/>
              </a:spcAft>
              <a:buNone/>
            </a:pPr>
            <a:r>
              <a:rPr lang="en"/>
              <a:t>Notice how these headlines all lead with keywords. Brittany’s end’s with other high-profile companies she has worked at which bring credibility. Brad’s ends with something he is passionate about in his work.</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a69d7f14a0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a69d7f14a0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let’s take 5 minutes to copy and past 2 relevant job titles into a Google or Word doc. You can either find them on LinkedIn or another hiring site. </a:t>
            </a:r>
            <a:endParaRPr/>
          </a:p>
          <a:p>
            <a:pPr marL="0" lvl="0" indent="0" algn="l" rtl="0">
              <a:spcBef>
                <a:spcPts val="0"/>
              </a:spcBef>
              <a:spcAft>
                <a:spcPts val="0"/>
              </a:spcAft>
              <a:buNone/>
            </a:pPr>
            <a:endParaRPr/>
          </a:p>
          <a:p>
            <a:pPr marL="0" lvl="0" indent="0" algn="l" rtl="0">
              <a:spcBef>
                <a:spcPts val="0"/>
              </a:spcBef>
              <a:spcAft>
                <a:spcPts val="0"/>
              </a:spcAft>
              <a:buNone/>
            </a:pPr>
            <a:r>
              <a:rPr lang="en"/>
              <a:t>We don’t have time to go through the whole WordCloud exercise, but this will at least get you started and you can build off it in the future.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a69d7f14a0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a69d7f14a0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a69d7f14a0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a69d7f14a0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a69d7f14a0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a69d7f14a0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Alright now let’s get into the bulk of our defense. The Summary &amp; work experience. These sections are also key for search discovery, but they’re also going to be important has hiring teams review our experience when we apply to jobs. Often, we’ll get questions in interviews about these sections.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a69d7f14a0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a69d7f14a0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Your summary section can be a bit intimidating. What are we supposed to write in this big, blank space?! </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The goal of the summary section is to share some background info, provide extra details, and show recruiters why the NEED you on their team.</a:t>
            </a:r>
            <a:endParaRPr/>
          </a:p>
          <a:p>
            <a:pPr marL="0" lvl="0" indent="0" algn="l" rtl="0">
              <a:spcBef>
                <a:spcPts val="0"/>
              </a:spcBef>
              <a:spcAft>
                <a:spcPts val="0"/>
              </a:spcAft>
              <a:buNone/>
            </a:pPr>
            <a:endParaRPr/>
          </a:p>
          <a:p>
            <a:pPr marL="0" lvl="0" indent="0" algn="l" rtl="0">
              <a:spcBef>
                <a:spcPts val="0"/>
              </a:spcBef>
              <a:spcAft>
                <a:spcPts val="0"/>
              </a:spcAft>
              <a:buNone/>
            </a:pPr>
            <a:r>
              <a:rPr lang="en"/>
              <a:t>Here are the 4 parts to an ideal summary - if we don’t have all 4 of these parts, it’s okay, but this is a great framework to build off of.</a:t>
            </a:r>
            <a:endParaRPr/>
          </a:p>
          <a:p>
            <a:pPr marL="0" lvl="0" indent="0" algn="l" rtl="0">
              <a:spcBef>
                <a:spcPts val="0"/>
              </a:spcBef>
              <a:spcAft>
                <a:spcPts val="0"/>
              </a:spcAft>
              <a:buNone/>
            </a:pPr>
            <a:endParaRPr/>
          </a:p>
          <a:p>
            <a:pPr marL="0" lvl="0" indent="0" algn="l" rtl="0">
              <a:spcBef>
                <a:spcPts val="0"/>
              </a:spcBef>
              <a:spcAft>
                <a:spcPts val="0"/>
              </a:spcAft>
              <a:buNone/>
            </a:pPr>
            <a:r>
              <a:rPr lang="en"/>
              <a:t>*read 4 steps*</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two clicks*</a:t>
            </a:r>
            <a:endParaRPr/>
          </a:p>
          <a:p>
            <a:pPr marL="0" lvl="0" indent="0" algn="l" rtl="0">
              <a:spcBef>
                <a:spcPts val="0"/>
              </a:spcBef>
              <a:spcAft>
                <a:spcPts val="0"/>
              </a:spcAft>
              <a:buNone/>
            </a:pPr>
            <a:endParaRPr/>
          </a:p>
          <a:p>
            <a:pPr marL="0" lvl="0" indent="0" algn="l" rtl="0">
              <a:spcBef>
                <a:spcPts val="0"/>
              </a:spcBef>
              <a:spcAft>
                <a:spcPts val="0"/>
              </a:spcAft>
              <a:buNone/>
            </a:pPr>
            <a:r>
              <a:rPr lang="en"/>
              <a:t>Here are two examples of strong summaries.</a:t>
            </a:r>
            <a:endParaRPr/>
          </a:p>
          <a:p>
            <a:pPr marL="0" lvl="0" indent="0" algn="l" rtl="0">
              <a:spcBef>
                <a:spcPts val="0"/>
              </a:spcBef>
              <a:spcAft>
                <a:spcPts val="0"/>
              </a:spcAft>
              <a:buNone/>
            </a:pPr>
            <a:endParaRPr/>
          </a:p>
          <a:p>
            <a:pPr marL="0" lvl="0" indent="0" algn="l" rtl="0">
              <a:spcBef>
                <a:spcPts val="0"/>
              </a:spcBef>
              <a:spcAft>
                <a:spcPts val="0"/>
              </a:spcAft>
              <a:buNone/>
            </a:pPr>
            <a:r>
              <a:rPr lang="en"/>
              <a:t>*give the candidates a minute or two to read each and then ask if anyone wants to point out what stands out in the summaries to them. There’s really no right answer here, but it’s great if they realize the summaries are loaded with keywords and tell us a little more about the candidates.*</a:t>
            </a:r>
            <a:endParaRPr/>
          </a:p>
          <a:p>
            <a:pPr marL="0" lvl="0" indent="0" algn="l" rtl="0">
              <a:spcBef>
                <a:spcPts val="0"/>
              </a:spcBef>
              <a:spcAft>
                <a:spcPts val="0"/>
              </a:spcAft>
              <a:buNone/>
            </a:pPr>
            <a:endParaRPr/>
          </a:p>
          <a:p>
            <a:pPr marL="0" lvl="0" indent="0" algn="l" rtl="0">
              <a:spcBef>
                <a:spcPts val="0"/>
              </a:spcBef>
              <a:spcAft>
                <a:spcPts val="0"/>
              </a:spcAft>
              <a:buNone/>
            </a:pPr>
            <a:r>
              <a:rPr lang="en"/>
              <a:t>Note that everyone’s summary is going to be different depending on what types of industries and roles they’re interested in.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a69d7f14a0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a69d7f14a0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sz="1200">
                <a:solidFill>
                  <a:srgbClr val="716E7E"/>
                </a:solidFill>
                <a:latin typeface="Lato"/>
                <a:ea typeface="Lato"/>
                <a:cs typeface="Lato"/>
                <a:sym typeface="Lato"/>
              </a:rPr>
              <a:t>If you have your own website, blog, portfolio, have been featured in any publications, interviews, or participated in any major exercises/missions that had an article or video published about them, you can link to that content by adding a “Featured content section below your Summary.</a:t>
            </a:r>
            <a:endParaRPr sz="1200">
              <a:solidFill>
                <a:srgbClr val="716E7E"/>
              </a:solidFill>
              <a:latin typeface="Lato"/>
              <a:ea typeface="Lato"/>
              <a:cs typeface="Lato"/>
              <a:sym typeface="Lato"/>
            </a:endParaRPr>
          </a:p>
          <a:p>
            <a:pPr marL="0" lvl="0" indent="0" algn="l" rtl="0">
              <a:spcBef>
                <a:spcPts val="0"/>
              </a:spcBef>
              <a:spcAft>
                <a:spcPts val="0"/>
              </a:spcAft>
              <a:buNone/>
            </a:pPr>
            <a:endParaRPr sz="1200">
              <a:solidFill>
                <a:srgbClr val="716E7E"/>
              </a:solidFill>
              <a:latin typeface="Lato"/>
              <a:ea typeface="Lato"/>
              <a:cs typeface="Lato"/>
              <a:sym typeface="Lato"/>
            </a:endParaRPr>
          </a:p>
          <a:p>
            <a:pPr marL="0" lvl="0" indent="0" algn="l" rtl="0">
              <a:spcBef>
                <a:spcPts val="0"/>
              </a:spcBef>
              <a:spcAft>
                <a:spcPts val="0"/>
              </a:spcAft>
              <a:buNone/>
            </a:pPr>
            <a:r>
              <a:rPr lang="en" sz="1200">
                <a:solidFill>
                  <a:srgbClr val="716E7E"/>
                </a:solidFill>
                <a:latin typeface="Lato"/>
                <a:ea typeface="Lato"/>
                <a:cs typeface="Lato"/>
                <a:sym typeface="Lato"/>
              </a:rPr>
              <a:t>*advance slide one click*</a:t>
            </a:r>
            <a:endParaRPr sz="1200">
              <a:solidFill>
                <a:srgbClr val="716E7E"/>
              </a:solidFill>
              <a:latin typeface="Lato"/>
              <a:ea typeface="Lato"/>
              <a:cs typeface="Lato"/>
              <a:sym typeface="Lato"/>
            </a:endParaRPr>
          </a:p>
          <a:p>
            <a:pPr marL="0" lvl="0" indent="0" algn="l" rtl="0">
              <a:spcBef>
                <a:spcPts val="0"/>
              </a:spcBef>
              <a:spcAft>
                <a:spcPts val="0"/>
              </a:spcAft>
              <a:buNone/>
            </a:pPr>
            <a:endParaRPr sz="1200">
              <a:solidFill>
                <a:srgbClr val="716E7E"/>
              </a:solidFill>
              <a:latin typeface="Lato"/>
              <a:ea typeface="Lato"/>
              <a:cs typeface="Lato"/>
              <a:sym typeface="Lato"/>
            </a:endParaRPr>
          </a:p>
          <a:p>
            <a:pPr marL="0" lvl="0" indent="0" algn="l" rtl="0">
              <a:spcBef>
                <a:spcPts val="0"/>
              </a:spcBef>
              <a:spcAft>
                <a:spcPts val="0"/>
              </a:spcAft>
              <a:buNone/>
            </a:pPr>
            <a:r>
              <a:rPr lang="en" sz="1200">
                <a:solidFill>
                  <a:srgbClr val="716E7E"/>
                </a:solidFill>
                <a:latin typeface="Lato"/>
                <a:ea typeface="Lato"/>
                <a:cs typeface="Lato"/>
                <a:sym typeface="Lato"/>
              </a:rPr>
              <a:t>On your profile page, select add profile section, then add what you’d like</a:t>
            </a:r>
            <a:endParaRPr sz="1200">
              <a:solidFill>
                <a:srgbClr val="716E7E"/>
              </a:solidFill>
              <a:latin typeface="Lato"/>
              <a:ea typeface="Lato"/>
              <a:cs typeface="Lato"/>
              <a:sym typeface="Lato"/>
            </a:endParaRPr>
          </a:p>
          <a:p>
            <a:pPr marL="0" lvl="0" indent="0" algn="l" rtl="0">
              <a:spcBef>
                <a:spcPts val="0"/>
              </a:spcBef>
              <a:spcAft>
                <a:spcPts val="0"/>
              </a:spcAft>
              <a:buNone/>
            </a:pPr>
            <a:endParaRPr sz="1200">
              <a:solidFill>
                <a:srgbClr val="716E7E"/>
              </a:solidFill>
              <a:latin typeface="Lato"/>
              <a:ea typeface="Lato"/>
              <a:cs typeface="Lato"/>
              <a:sym typeface="Lato"/>
            </a:endParaRPr>
          </a:p>
          <a:p>
            <a:pPr marL="0" lvl="0" indent="0" algn="l" rtl="0">
              <a:spcBef>
                <a:spcPts val="0"/>
              </a:spcBef>
              <a:spcAft>
                <a:spcPts val="0"/>
              </a:spcAft>
              <a:buNone/>
            </a:pPr>
            <a:r>
              <a:rPr lang="en" sz="1200">
                <a:solidFill>
                  <a:srgbClr val="716E7E"/>
                </a:solidFill>
                <a:latin typeface="Lato"/>
                <a:ea typeface="Lato"/>
                <a:cs typeface="Lato"/>
                <a:sym typeface="Lato"/>
              </a:rPr>
              <a:t>*advance slide one click*</a:t>
            </a:r>
            <a:endParaRPr sz="1200">
              <a:solidFill>
                <a:srgbClr val="716E7E"/>
              </a:solidFill>
              <a:latin typeface="Lato"/>
              <a:ea typeface="Lato"/>
              <a:cs typeface="Lato"/>
              <a:sym typeface="Lato"/>
            </a:endParaRPr>
          </a:p>
          <a:p>
            <a:pPr marL="0" lvl="0" indent="0" algn="l" rtl="0">
              <a:spcBef>
                <a:spcPts val="0"/>
              </a:spcBef>
              <a:spcAft>
                <a:spcPts val="0"/>
              </a:spcAft>
              <a:buNone/>
            </a:pPr>
            <a:endParaRPr sz="1200">
              <a:solidFill>
                <a:srgbClr val="716E7E"/>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rgbClr val="716E7E"/>
                </a:solidFill>
                <a:latin typeface="Lato"/>
                <a:ea typeface="Lato"/>
                <a:cs typeface="Lato"/>
                <a:sym typeface="Lato"/>
              </a:rPr>
              <a:t>Here’s how that content shows up below your picture and headline section. This is by no means mandatory, but depending on what types of roles you’re applying for, it can really help show your expertise</a:t>
            </a:r>
            <a:endParaRPr sz="1200">
              <a:solidFill>
                <a:srgbClr val="716E7E"/>
              </a:solidFill>
              <a:latin typeface="Lato"/>
              <a:ea typeface="Lato"/>
              <a:cs typeface="Lato"/>
              <a:sym typeface="La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a69d7f14a0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a69d7f14a0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Alright, we’ve arrived to the work experience section… everything we’ve done so far is GREAT. It will help us show up in search and generate interest. But our work experience has to show companies that we’ve got what it takes to jump in and add value from day one. </a:t>
            </a:r>
            <a:endParaRPr/>
          </a:p>
          <a:p>
            <a:pPr marL="0" lvl="0" indent="0" algn="l" rtl="0">
              <a:spcBef>
                <a:spcPts val="0"/>
              </a:spcBef>
              <a:spcAft>
                <a:spcPts val="0"/>
              </a:spcAft>
              <a:buNone/>
            </a:pPr>
            <a:endParaRPr/>
          </a:p>
          <a:p>
            <a:pPr marL="0" lvl="0" indent="0" algn="l" rtl="0">
              <a:spcBef>
                <a:spcPts val="0"/>
              </a:spcBef>
              <a:spcAft>
                <a:spcPts val="0"/>
              </a:spcAft>
              <a:buNone/>
            </a:pPr>
            <a:r>
              <a:rPr lang="en"/>
              <a:t>Recruiters and managers have to be able to see how we are going to add to the bottom line of their business. Our work experience and our stories during the interview process is how we prove that to them.</a:t>
            </a:r>
            <a:br>
              <a:rPr lang="en"/>
            </a:br>
            <a:br>
              <a:rPr lang="en"/>
            </a:b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Remember, it’s important that we show what we did and the impact we had with data, not share our job description. Think Action - Impact - Result</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Here’s a great infographic that shows the anatomy of an effective bullet</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For your military job titles, use job titles that relate to the work you did, but that recruiters in your target industry will understand. </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For example an Intelligence Analyst could have a title as a Project Manager if they managed large projects and were trying to become a Project Manager</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3 clicks to “pro tip” paragraph</a:t>
            </a:r>
            <a:endParaRPr/>
          </a:p>
          <a:p>
            <a:pPr marL="0" lvl="0" indent="0" algn="l" rtl="0">
              <a:spcBef>
                <a:spcPts val="0"/>
              </a:spcBef>
              <a:spcAft>
                <a:spcPts val="0"/>
              </a:spcAft>
              <a:buNone/>
            </a:pPr>
            <a:endParaRPr/>
          </a:p>
          <a:p>
            <a:pPr marL="0" lvl="0" indent="0" algn="l" rtl="0">
              <a:spcBef>
                <a:spcPts val="0"/>
              </a:spcBef>
              <a:spcAft>
                <a:spcPts val="0"/>
              </a:spcAft>
              <a:buNone/>
            </a:pPr>
            <a:r>
              <a:rPr lang="en"/>
              <a:t>*read these paragraphs”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a69d7f14a0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a69d7f14a0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*advance slide 2 clicks*</a:t>
            </a:r>
            <a:endParaRPr/>
          </a:p>
          <a:p>
            <a:pPr marL="0" lvl="0" indent="0" algn="l" rtl="0">
              <a:spcBef>
                <a:spcPts val="0"/>
              </a:spcBef>
              <a:spcAft>
                <a:spcPts val="0"/>
              </a:spcAft>
              <a:buNone/>
            </a:pPr>
            <a:endParaRPr/>
          </a:p>
          <a:p>
            <a:pPr marL="0" lvl="0" indent="0" algn="l" rtl="0">
              <a:spcBef>
                <a:spcPts val="0"/>
              </a:spcBef>
              <a:spcAft>
                <a:spcPts val="0"/>
              </a:spcAft>
              <a:buNone/>
            </a:pPr>
            <a:r>
              <a:rPr lang="en"/>
              <a:t>Now let’s talk about some real life examples of successfully transitioned vets.</a:t>
            </a:r>
            <a:endParaRPr/>
          </a:p>
          <a:p>
            <a:pPr marL="0" lvl="0" indent="0" algn="l" rtl="0">
              <a:spcBef>
                <a:spcPts val="0"/>
              </a:spcBef>
              <a:spcAft>
                <a:spcPts val="0"/>
              </a:spcAft>
              <a:buNone/>
            </a:pPr>
            <a:endParaRPr/>
          </a:p>
          <a:p>
            <a:pPr marL="0" lvl="0" indent="0" algn="l" rtl="0">
              <a:spcBef>
                <a:spcPts val="0"/>
              </a:spcBef>
              <a:spcAft>
                <a:spcPts val="0"/>
              </a:spcAft>
              <a:buNone/>
            </a:pPr>
            <a:r>
              <a:rPr lang="en"/>
              <a:t>*give candidates time to read Jay’s work experience and see if anyone wants to point out what stands out to them*</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Jay’s military titles match his headline which matches the job titles he is interested in. also not the data and impacts he included in his job descriptions.</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Jay wasn’t a Senior Ops manager or even an Ops manager. He was an aircraft maintenance officer but he was applying for Ops Manager roles and had the relevant experience based off the job descriptions.</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And Jay successfully transitioned to Tesla as an Ops Manager.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a69d7f14a0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a69d7f14a0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*advance slide*</a:t>
            </a:r>
            <a:endParaRPr/>
          </a:p>
          <a:p>
            <a:pPr marL="0" lvl="0" indent="0" algn="l" rtl="0">
              <a:spcBef>
                <a:spcPts val="0"/>
              </a:spcBef>
              <a:spcAft>
                <a:spcPts val="0"/>
              </a:spcAft>
              <a:buNone/>
            </a:pPr>
            <a:endParaRPr/>
          </a:p>
          <a:p>
            <a:pPr marL="0" lvl="0" indent="0" algn="l" rtl="0">
              <a:spcBef>
                <a:spcPts val="0"/>
              </a:spcBef>
              <a:spcAft>
                <a:spcPts val="0"/>
              </a:spcAft>
              <a:buNone/>
            </a:pPr>
            <a:r>
              <a:rPr lang="en"/>
              <a:t>Alright now let’s talk about another Veteran, Emmett. Take a moment to read this work experience… does anyone want to share what stands out?</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Notice Emmett used his desired title and military role in parenthesis. That’s great!</a:t>
            </a:r>
            <a:endParaRPr/>
          </a:p>
          <a:p>
            <a:pPr marL="0" lvl="0" indent="0" algn="l" rtl="0">
              <a:spcBef>
                <a:spcPts val="0"/>
              </a:spcBef>
              <a:spcAft>
                <a:spcPts val="0"/>
              </a:spcAft>
              <a:buNone/>
            </a:pPr>
            <a:endParaRPr/>
          </a:p>
          <a:p>
            <a:pPr marL="0" lvl="0" indent="0" algn="l" rtl="0">
              <a:spcBef>
                <a:spcPts val="0"/>
              </a:spcBef>
              <a:spcAft>
                <a:spcPts val="0"/>
              </a:spcAft>
              <a:buNone/>
            </a:pPr>
            <a:r>
              <a:rPr lang="en"/>
              <a:t>Also, he used lots of data and showed impact in his bullets</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two clicks*</a:t>
            </a:r>
            <a:endParaRPr/>
          </a:p>
          <a:p>
            <a:pPr marL="0" lvl="0" indent="0" algn="l" rtl="0">
              <a:spcBef>
                <a:spcPts val="0"/>
              </a:spcBef>
              <a:spcAft>
                <a:spcPts val="0"/>
              </a:spcAft>
              <a:buNone/>
            </a:pPr>
            <a:endParaRPr/>
          </a:p>
          <a:p>
            <a:pPr marL="0" lvl="0" indent="0" algn="l" rtl="0">
              <a:spcBef>
                <a:spcPts val="0"/>
              </a:spcBef>
              <a:spcAft>
                <a:spcPts val="0"/>
              </a:spcAft>
              <a:buNone/>
            </a:pPr>
            <a:r>
              <a:rPr lang="en"/>
              <a:t>In this job, Emmett creatively added an additional job title from a  deployment  that provides a lot of potential great talking points and example stories for interviews.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a69d7f14a0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a69d7f14a0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move into Skills &amp; recommendations. Skills and recommendations help with search and also provide “social proof” to back up the rest of your LinkedIn. This is where we will turn to friends and past co-workers to help us out.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a69d7f14a0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a69d7f14a0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Filling out your skills and recommendations takes some time up front, but it’s worth the investment because profiles with 5 or more skills get 17 time more views</a:t>
            </a:r>
            <a:br>
              <a:rPr lang="en"/>
            </a:br>
            <a:br>
              <a:rPr lang="en"/>
            </a:br>
            <a:r>
              <a:rPr lang="en"/>
              <a:t>*advance slide one click*</a:t>
            </a:r>
            <a:br>
              <a:rPr lang="en"/>
            </a:br>
            <a:br>
              <a:rPr lang="en"/>
            </a:br>
            <a:r>
              <a:rPr lang="en" sz="1400">
                <a:solidFill>
                  <a:schemeClr val="dk1"/>
                </a:solidFill>
                <a:latin typeface="Lato"/>
                <a:ea typeface="Lato"/>
                <a:cs typeface="Lato"/>
                <a:sym typeface="Lato"/>
              </a:rPr>
              <a:t>You can add up to 50 skills to your profile. These skills help you appear in more searches + reinforce the rest of your LinkedIn. </a:t>
            </a:r>
            <a:endParaRPr sz="14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4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400">
                <a:solidFill>
                  <a:schemeClr val="dk1"/>
                </a:solidFill>
                <a:latin typeface="Lato"/>
                <a:ea typeface="Lato"/>
                <a:cs typeface="Lato"/>
                <a:sym typeface="Lato"/>
              </a:rPr>
              <a:t>Select the 3 highest priority skills as your Top 3</a:t>
            </a:r>
            <a:endParaRPr sz="14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4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400">
                <a:solidFill>
                  <a:schemeClr val="dk1"/>
                </a:solidFill>
                <a:latin typeface="Lato"/>
                <a:ea typeface="Lato"/>
                <a:cs typeface="Lato"/>
                <a:sym typeface="Lato"/>
              </a:rPr>
              <a:t>Find priority skills by doing a similar WordCloud exercise as mentioned in the headline exercise. </a:t>
            </a:r>
            <a:endParaRPr sz="14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400">
              <a:solidFill>
                <a:schemeClr val="dk1"/>
              </a:solidFill>
              <a:latin typeface="Lato"/>
              <a:ea typeface="Lato"/>
              <a:cs typeface="Lato"/>
              <a:sym typeface="Lato"/>
            </a:endParaRPr>
          </a:p>
          <a:p>
            <a:pPr marL="0" lvl="0" indent="0" algn="l" rtl="0">
              <a:spcBef>
                <a:spcPts val="0"/>
              </a:spcBef>
              <a:spcAft>
                <a:spcPts val="0"/>
              </a:spcAft>
              <a:buNone/>
            </a:pPr>
            <a:r>
              <a:rPr lang="en" sz="1400">
                <a:solidFill>
                  <a:schemeClr val="dk1"/>
                </a:solidFill>
                <a:latin typeface="Lato"/>
                <a:ea typeface="Lato"/>
                <a:cs typeface="Lato"/>
                <a:sym typeface="Lato"/>
              </a:rPr>
              <a:t>Find 10 positions you are interested in and copy keywords into a new WordCloud list </a:t>
            </a:r>
            <a:endParaRPr sz="1400">
              <a:solidFill>
                <a:schemeClr val="dk1"/>
              </a:solidFill>
              <a:latin typeface="Lato"/>
              <a:ea typeface="Lato"/>
              <a:cs typeface="Lato"/>
              <a:sym typeface="Lato"/>
            </a:endParaRPr>
          </a:p>
          <a:p>
            <a:pPr marL="0" lvl="0" indent="0" algn="l" rtl="0">
              <a:spcBef>
                <a:spcPts val="0"/>
              </a:spcBef>
              <a:spcAft>
                <a:spcPts val="0"/>
              </a:spcAft>
              <a:buNone/>
            </a:pPr>
            <a:endParaRPr sz="1400">
              <a:solidFill>
                <a:schemeClr val="dk1"/>
              </a:solidFill>
              <a:latin typeface="Lato"/>
              <a:ea typeface="Lato"/>
              <a:cs typeface="Lato"/>
              <a:sym typeface="Lato"/>
            </a:endParaRPr>
          </a:p>
          <a:p>
            <a:pPr marL="0" lvl="0" indent="0" algn="l" rtl="0">
              <a:spcBef>
                <a:spcPts val="0"/>
              </a:spcBef>
              <a:spcAft>
                <a:spcPts val="0"/>
              </a:spcAft>
              <a:buNone/>
            </a:pPr>
            <a:r>
              <a:rPr lang="en" sz="1400">
                <a:solidFill>
                  <a:schemeClr val="dk1"/>
                </a:solidFill>
                <a:latin typeface="Lato"/>
                <a:ea typeface="Lato"/>
                <a:cs typeface="Lato"/>
                <a:sym typeface="Lato"/>
              </a:rPr>
              <a:t>*advance slide one click*</a:t>
            </a:r>
            <a:endParaRPr sz="1400">
              <a:solidFill>
                <a:schemeClr val="dk1"/>
              </a:solidFill>
              <a:latin typeface="Lato"/>
              <a:ea typeface="Lato"/>
              <a:cs typeface="Lato"/>
              <a:sym typeface="Lato"/>
            </a:endParaRPr>
          </a:p>
          <a:p>
            <a:pPr marL="0" lvl="0" indent="0" algn="l" rtl="0">
              <a:spcBef>
                <a:spcPts val="0"/>
              </a:spcBef>
              <a:spcAft>
                <a:spcPts val="0"/>
              </a:spcAft>
              <a:buNone/>
            </a:pPr>
            <a:endParaRPr sz="1400">
              <a:solidFill>
                <a:schemeClr val="dk1"/>
              </a:solidFill>
              <a:latin typeface="Lato"/>
              <a:ea typeface="Lato"/>
              <a:cs typeface="Lato"/>
              <a:sym typeface="Lato"/>
            </a:endParaRPr>
          </a:p>
          <a:p>
            <a:pPr marL="0" lvl="0" indent="0" algn="l" rtl="0">
              <a:spcBef>
                <a:spcPts val="0"/>
              </a:spcBef>
              <a:spcAft>
                <a:spcPts val="0"/>
              </a:spcAft>
              <a:buNone/>
            </a:pPr>
            <a:r>
              <a:rPr lang="en" sz="1400">
                <a:solidFill>
                  <a:schemeClr val="dk1"/>
                </a:solidFill>
                <a:latin typeface="Lato"/>
                <a:ea typeface="Lato"/>
                <a:cs typeface="Lato"/>
                <a:sym typeface="Lato"/>
              </a:rPr>
              <a:t>Here’s a job description for a Senior Communications Manager at a client of HireMinds</a:t>
            </a:r>
            <a:endParaRPr sz="1400">
              <a:solidFill>
                <a:schemeClr val="dk1"/>
              </a:solidFill>
              <a:latin typeface="Lato"/>
              <a:ea typeface="Lato"/>
              <a:cs typeface="Lato"/>
              <a:sym typeface="Lato"/>
            </a:endParaRPr>
          </a:p>
          <a:p>
            <a:pPr marL="0" lvl="0" indent="0" algn="l" rtl="0">
              <a:spcBef>
                <a:spcPts val="0"/>
              </a:spcBef>
              <a:spcAft>
                <a:spcPts val="0"/>
              </a:spcAft>
              <a:buNone/>
            </a:pPr>
            <a:endParaRPr sz="1400">
              <a:solidFill>
                <a:schemeClr val="dk1"/>
              </a:solidFill>
              <a:latin typeface="Lato"/>
              <a:ea typeface="Lato"/>
              <a:cs typeface="Lato"/>
              <a:sym typeface="Lato"/>
            </a:endParaRPr>
          </a:p>
          <a:p>
            <a:pPr marL="0" lvl="0" indent="0" algn="l" rtl="0">
              <a:spcBef>
                <a:spcPts val="0"/>
              </a:spcBef>
              <a:spcAft>
                <a:spcPts val="0"/>
              </a:spcAft>
              <a:buNone/>
            </a:pPr>
            <a:r>
              <a:rPr lang="en" sz="1400">
                <a:solidFill>
                  <a:schemeClr val="dk1"/>
                </a:solidFill>
                <a:latin typeface="Lato"/>
                <a:ea typeface="Lato"/>
                <a:cs typeface="Lato"/>
                <a:sym typeface="Lato"/>
              </a:rPr>
              <a:t>Take 30 seconds to read this job description and note the keywords/skills that the recruiter will likely want in a candidate.</a:t>
            </a:r>
            <a:endParaRPr sz="1400">
              <a:solidFill>
                <a:schemeClr val="dk1"/>
              </a:solidFill>
              <a:latin typeface="Lato"/>
              <a:ea typeface="Lato"/>
              <a:cs typeface="Lato"/>
              <a:sym typeface="Lato"/>
            </a:endParaRPr>
          </a:p>
          <a:p>
            <a:pPr marL="0" lvl="0" indent="0" algn="l" rtl="0">
              <a:spcBef>
                <a:spcPts val="0"/>
              </a:spcBef>
              <a:spcAft>
                <a:spcPts val="0"/>
              </a:spcAft>
              <a:buNone/>
            </a:pPr>
            <a:endParaRPr sz="1400">
              <a:solidFill>
                <a:schemeClr val="dk1"/>
              </a:solidFill>
              <a:latin typeface="Lato"/>
              <a:ea typeface="Lato"/>
              <a:cs typeface="Lato"/>
              <a:sym typeface="Lato"/>
            </a:endParaRPr>
          </a:p>
          <a:p>
            <a:pPr marL="0" lvl="0" indent="0" algn="l" rtl="0">
              <a:spcBef>
                <a:spcPts val="0"/>
              </a:spcBef>
              <a:spcAft>
                <a:spcPts val="0"/>
              </a:spcAft>
              <a:buNone/>
            </a:pPr>
            <a:r>
              <a:rPr lang="en" sz="1400">
                <a:solidFill>
                  <a:schemeClr val="dk1"/>
                </a:solidFill>
                <a:latin typeface="Lato"/>
                <a:ea typeface="Lato"/>
                <a:cs typeface="Lato"/>
                <a:sym typeface="Lato"/>
              </a:rPr>
              <a:t>*optional* have someone point out a few keywords</a:t>
            </a:r>
            <a:endParaRPr sz="1400">
              <a:solidFill>
                <a:schemeClr val="dk1"/>
              </a:solidFill>
              <a:latin typeface="Lato"/>
              <a:ea typeface="Lato"/>
              <a:cs typeface="Lato"/>
              <a:sym typeface="Lato"/>
            </a:endParaRPr>
          </a:p>
          <a:p>
            <a:pPr marL="0" lvl="0" indent="0" algn="l" rtl="0">
              <a:spcBef>
                <a:spcPts val="0"/>
              </a:spcBef>
              <a:spcAft>
                <a:spcPts val="0"/>
              </a:spcAft>
              <a:buNone/>
            </a:pPr>
            <a:endParaRPr sz="1400">
              <a:solidFill>
                <a:schemeClr val="dk1"/>
              </a:solidFill>
              <a:latin typeface="Lato"/>
              <a:ea typeface="Lato"/>
              <a:cs typeface="Lato"/>
              <a:sym typeface="Lato"/>
            </a:endParaRPr>
          </a:p>
          <a:p>
            <a:pPr marL="0" lvl="0" indent="0" algn="l" rtl="0">
              <a:spcBef>
                <a:spcPts val="0"/>
              </a:spcBef>
              <a:spcAft>
                <a:spcPts val="0"/>
              </a:spcAft>
              <a:buNone/>
            </a:pPr>
            <a:r>
              <a:rPr lang="en" sz="1400">
                <a:solidFill>
                  <a:schemeClr val="dk1"/>
                </a:solidFill>
                <a:latin typeface="Lato"/>
                <a:ea typeface="Lato"/>
                <a:cs typeface="Lato"/>
                <a:sym typeface="Lato"/>
              </a:rPr>
              <a:t>*advance slide two  clicks until all the red keywords pop up*</a:t>
            </a:r>
            <a:endParaRPr sz="1400">
              <a:solidFill>
                <a:schemeClr val="dk1"/>
              </a:solidFill>
              <a:latin typeface="Lato"/>
              <a:ea typeface="Lato"/>
              <a:cs typeface="Lato"/>
              <a:sym typeface="Lato"/>
            </a:endParaRPr>
          </a:p>
          <a:p>
            <a:pPr marL="0" lvl="0" indent="0" algn="l" rtl="0">
              <a:spcBef>
                <a:spcPts val="0"/>
              </a:spcBef>
              <a:spcAft>
                <a:spcPts val="0"/>
              </a:spcAft>
              <a:buNone/>
            </a:pPr>
            <a:endParaRPr sz="1400">
              <a:solidFill>
                <a:schemeClr val="dk1"/>
              </a:solidFill>
              <a:latin typeface="Lato"/>
              <a:ea typeface="Lato"/>
              <a:cs typeface="Lato"/>
              <a:sym typeface="Lato"/>
            </a:endParaRPr>
          </a:p>
          <a:p>
            <a:pPr marL="0" lvl="0" indent="0" algn="l" rtl="0">
              <a:spcBef>
                <a:spcPts val="0"/>
              </a:spcBef>
              <a:spcAft>
                <a:spcPts val="0"/>
              </a:spcAft>
              <a:buNone/>
            </a:pPr>
            <a:r>
              <a:rPr lang="en" sz="1400">
                <a:solidFill>
                  <a:schemeClr val="dk1"/>
                </a:solidFill>
                <a:latin typeface="Lato"/>
                <a:ea typeface="Lato"/>
                <a:cs typeface="Lato"/>
                <a:sym typeface="Lato"/>
              </a:rPr>
              <a:t>*review the keywords/skills highlighted*</a:t>
            </a:r>
            <a:endParaRPr sz="1400">
              <a:solidFill>
                <a:schemeClr val="dk1"/>
              </a:solidFill>
              <a:latin typeface="Lato"/>
              <a:ea typeface="Lato"/>
              <a:cs typeface="Lato"/>
              <a:sym typeface="Lato"/>
            </a:endParaRPr>
          </a:p>
          <a:p>
            <a:pPr marL="0" lvl="0" indent="0" algn="l" rtl="0">
              <a:spcBef>
                <a:spcPts val="0"/>
              </a:spcBef>
              <a:spcAft>
                <a:spcPts val="0"/>
              </a:spcAft>
              <a:buNone/>
            </a:pPr>
            <a:endParaRPr sz="14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400">
              <a:solidFill>
                <a:schemeClr val="dk1"/>
              </a:solidFill>
              <a:latin typeface="Lato"/>
              <a:ea typeface="Lato"/>
              <a:cs typeface="Lato"/>
              <a:sym typeface="La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a69d7f14a0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a69d7f14a0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let’s spend a couple slides discussing recommendations… I promise this data is true. I found it on the internet.</a:t>
            </a:r>
            <a:endParaRPr/>
          </a:p>
          <a:p>
            <a:pPr marL="0" lvl="0" indent="0" algn="l" rtl="0">
              <a:spcBef>
                <a:spcPts val="0"/>
              </a:spcBef>
              <a:spcAft>
                <a:spcPts val="0"/>
              </a:spcAft>
              <a:buNone/>
            </a:pPr>
            <a:endParaRPr/>
          </a:p>
          <a:p>
            <a:pPr marL="0" lvl="0" indent="0" algn="l" rtl="0">
              <a:spcBef>
                <a:spcPts val="0"/>
              </a:spcBef>
              <a:spcAft>
                <a:spcPts val="0"/>
              </a:spcAft>
              <a:buNone/>
            </a:pPr>
            <a:r>
              <a:rPr lang="en"/>
              <a:t>According to LinkedIn profiles with endorsed skills get 31 times more messages </a:t>
            </a:r>
            <a:endParaRPr/>
          </a:p>
          <a:p>
            <a:pPr marL="0" lvl="0" indent="0" algn="l" rtl="0">
              <a:spcBef>
                <a:spcPts val="0"/>
              </a:spcBef>
              <a:spcAft>
                <a:spcPts val="0"/>
              </a:spcAft>
              <a:buNone/>
            </a:pPr>
            <a:endParaRPr/>
          </a:p>
          <a:p>
            <a:pPr marL="0" lvl="0" indent="0" algn="l" rtl="0">
              <a:spcBef>
                <a:spcPts val="0"/>
              </a:spcBef>
              <a:spcAft>
                <a:spcPts val="0"/>
              </a:spcAft>
              <a:buNone/>
            </a:pPr>
            <a:r>
              <a:rPr lang="en"/>
              <a:t>To get your skills endorsed </a:t>
            </a:r>
            <a:r>
              <a:rPr lang="en" sz="1400">
                <a:solidFill>
                  <a:schemeClr val="dk1"/>
                </a:solidFill>
                <a:latin typeface="Lato"/>
                <a:ea typeface="Lato"/>
                <a:cs typeface="Lato"/>
                <a:sym typeface="Lato"/>
              </a:rPr>
              <a:t>Start by asking friends &amp; family to endorse you for your top skills</a:t>
            </a:r>
            <a:endParaRPr sz="14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400">
              <a:solidFill>
                <a:schemeClr val="dk1"/>
              </a:solidFill>
              <a:latin typeface="Lato"/>
              <a:ea typeface="Lato"/>
              <a:cs typeface="Lato"/>
              <a:sym typeface="Lato"/>
            </a:endParaRPr>
          </a:p>
          <a:p>
            <a:pPr marL="0" lvl="0" indent="0" algn="l" rtl="0">
              <a:spcBef>
                <a:spcPts val="0"/>
              </a:spcBef>
              <a:spcAft>
                <a:spcPts val="0"/>
              </a:spcAft>
              <a:buNone/>
            </a:pPr>
            <a:r>
              <a:rPr lang="en" sz="1400">
                <a:solidFill>
                  <a:schemeClr val="dk1"/>
                </a:solidFill>
                <a:latin typeface="Lato"/>
                <a:ea typeface="Lato"/>
                <a:cs typeface="Lato"/>
                <a:sym typeface="Lato"/>
              </a:rPr>
              <a:t>Then endorse other people’s skills, starting with prior classmates, people you served with, or other colleagues. Send a note once you’ve endorsed them (but don’t ask for an endorsement back)! They’ll usually get the hint.</a:t>
            </a:r>
            <a:endParaRPr sz="1400">
              <a:solidFill>
                <a:schemeClr val="dk1"/>
              </a:solidFill>
              <a:latin typeface="Lato"/>
              <a:ea typeface="Lato"/>
              <a:cs typeface="Lato"/>
              <a:sym typeface="Lato"/>
            </a:endParaRPr>
          </a:p>
          <a:p>
            <a:pPr marL="0" lvl="0" indent="0" algn="l" rtl="0">
              <a:spcBef>
                <a:spcPts val="0"/>
              </a:spcBef>
              <a:spcAft>
                <a:spcPts val="0"/>
              </a:spcAft>
              <a:buNone/>
            </a:pPr>
            <a:endParaRPr sz="1400">
              <a:solidFill>
                <a:schemeClr val="dk1"/>
              </a:solidFill>
              <a:latin typeface="Lato"/>
              <a:ea typeface="Lato"/>
              <a:cs typeface="Lato"/>
              <a:sym typeface="Lato"/>
            </a:endParaRPr>
          </a:p>
          <a:p>
            <a:pPr marL="0" lvl="0" indent="0" algn="l" rtl="0">
              <a:spcBef>
                <a:spcPts val="0"/>
              </a:spcBef>
              <a:spcAft>
                <a:spcPts val="0"/>
              </a:spcAft>
              <a:buNone/>
            </a:pPr>
            <a:r>
              <a:rPr lang="en" sz="1400">
                <a:solidFill>
                  <a:schemeClr val="dk1"/>
                </a:solidFill>
                <a:latin typeface="Lato"/>
                <a:ea typeface="Lato"/>
                <a:cs typeface="Lato"/>
                <a:sym typeface="Lato"/>
              </a:rPr>
              <a:t>*advance slide one click*</a:t>
            </a:r>
            <a:endParaRPr sz="1400">
              <a:solidFill>
                <a:schemeClr val="dk1"/>
              </a:solidFill>
              <a:latin typeface="Lato"/>
              <a:ea typeface="Lato"/>
              <a:cs typeface="Lato"/>
              <a:sym typeface="Lato"/>
            </a:endParaRPr>
          </a:p>
          <a:p>
            <a:pPr marL="0" lvl="0" indent="0" algn="l" rtl="0">
              <a:spcBef>
                <a:spcPts val="0"/>
              </a:spcBef>
              <a:spcAft>
                <a:spcPts val="0"/>
              </a:spcAft>
              <a:buNone/>
            </a:pPr>
            <a:endParaRPr sz="1400">
              <a:solidFill>
                <a:schemeClr val="dk1"/>
              </a:solidFill>
              <a:latin typeface="Lato"/>
              <a:ea typeface="Lato"/>
              <a:cs typeface="Lato"/>
              <a:sym typeface="Lato"/>
            </a:endParaRPr>
          </a:p>
          <a:p>
            <a:pPr marL="0" lvl="0" indent="0" algn="l" rtl="0">
              <a:spcBef>
                <a:spcPts val="0"/>
              </a:spcBef>
              <a:spcAft>
                <a:spcPts val="0"/>
              </a:spcAft>
              <a:buNone/>
            </a:pPr>
            <a:r>
              <a:rPr lang="en" sz="1400">
                <a:solidFill>
                  <a:schemeClr val="dk1"/>
                </a:solidFill>
                <a:latin typeface="Lato"/>
                <a:ea typeface="Lato"/>
                <a:cs typeface="Lato"/>
                <a:sym typeface="Lato"/>
              </a:rPr>
              <a:t>Here’s a template you can adjust and make your own.</a:t>
            </a:r>
            <a:endParaRPr sz="1400">
              <a:solidFill>
                <a:schemeClr val="dk1"/>
              </a:solidFill>
              <a:latin typeface="Lato"/>
              <a:ea typeface="Lato"/>
              <a:cs typeface="Lato"/>
              <a:sym typeface="Lato"/>
            </a:endParaRPr>
          </a:p>
          <a:p>
            <a:pPr marL="0" lvl="0" indent="0" algn="l" rtl="0">
              <a:spcBef>
                <a:spcPts val="0"/>
              </a:spcBef>
              <a:spcAft>
                <a:spcPts val="0"/>
              </a:spcAft>
              <a:buNone/>
            </a:pPr>
            <a:endParaRPr sz="1400">
              <a:solidFill>
                <a:schemeClr val="dk1"/>
              </a:solidFill>
              <a:latin typeface="Lato"/>
              <a:ea typeface="Lato"/>
              <a:cs typeface="Lato"/>
              <a:sym typeface="Lato"/>
            </a:endParaRPr>
          </a:p>
          <a:p>
            <a:pPr marL="0" lvl="0" indent="0" algn="l" rtl="0">
              <a:spcBef>
                <a:spcPts val="0"/>
              </a:spcBef>
              <a:spcAft>
                <a:spcPts val="0"/>
              </a:spcAft>
              <a:buNone/>
            </a:pPr>
            <a:r>
              <a:rPr lang="en" sz="1400">
                <a:solidFill>
                  <a:schemeClr val="dk1"/>
                </a:solidFill>
                <a:latin typeface="Lato"/>
                <a:ea typeface="Lato"/>
                <a:cs typeface="Lato"/>
                <a:sym typeface="Lato"/>
              </a:rPr>
              <a:t>*advance slide one click*</a:t>
            </a:r>
            <a:endParaRPr sz="1400">
              <a:solidFill>
                <a:schemeClr val="dk1"/>
              </a:solidFill>
              <a:latin typeface="Lato"/>
              <a:ea typeface="Lato"/>
              <a:cs typeface="Lato"/>
              <a:sym typeface="Lato"/>
            </a:endParaRPr>
          </a:p>
          <a:p>
            <a:pPr marL="0" lvl="0" indent="0" algn="l" rtl="0">
              <a:spcBef>
                <a:spcPts val="0"/>
              </a:spcBef>
              <a:spcAft>
                <a:spcPts val="0"/>
              </a:spcAft>
              <a:buNone/>
            </a:pPr>
            <a:endParaRPr sz="1400">
              <a:solidFill>
                <a:schemeClr val="dk1"/>
              </a:solidFill>
              <a:latin typeface="Lato"/>
              <a:ea typeface="Lato"/>
              <a:cs typeface="Lato"/>
              <a:sym typeface="Lato"/>
            </a:endParaRPr>
          </a:p>
          <a:p>
            <a:pPr marL="0" lvl="0" indent="0" algn="l" rtl="0">
              <a:spcBef>
                <a:spcPts val="0"/>
              </a:spcBef>
              <a:spcAft>
                <a:spcPts val="0"/>
              </a:spcAft>
              <a:buNone/>
            </a:pPr>
            <a:r>
              <a:rPr lang="en" sz="1400">
                <a:solidFill>
                  <a:schemeClr val="dk1"/>
                </a:solidFill>
                <a:latin typeface="Lato"/>
                <a:ea typeface="Lato"/>
                <a:cs typeface="Lato"/>
                <a:sym typeface="Lato"/>
              </a:rPr>
              <a:t>Here’s a look at Austins endorsed skills. Notice how his top skills show how many people at his previous jobs endorsed him… that almost acts as a type of reference when recruiters see it.</a:t>
            </a:r>
            <a:endParaRPr sz="1400">
              <a:solidFill>
                <a:schemeClr val="dk1"/>
              </a:solidFill>
              <a:latin typeface="Lato"/>
              <a:ea typeface="Lato"/>
              <a:cs typeface="Lato"/>
              <a:sym typeface="Lato"/>
            </a:endParaRPr>
          </a:p>
          <a:p>
            <a:pPr marL="0" lvl="0" indent="0" algn="l" rtl="0">
              <a:spcBef>
                <a:spcPts val="0"/>
              </a:spcBef>
              <a:spcAft>
                <a:spcPts val="0"/>
              </a:spcAft>
              <a:buNone/>
            </a:pPr>
            <a:endParaRPr sz="1400">
              <a:solidFill>
                <a:schemeClr val="dk1"/>
              </a:solidFill>
              <a:latin typeface="Lato"/>
              <a:ea typeface="Lato"/>
              <a:cs typeface="Lato"/>
              <a:sym typeface="Lato"/>
            </a:endParaRPr>
          </a:p>
          <a:p>
            <a:pPr marL="0" lvl="0" indent="0" algn="l" rtl="0">
              <a:spcBef>
                <a:spcPts val="0"/>
              </a:spcBef>
              <a:spcAft>
                <a:spcPts val="0"/>
              </a:spcAft>
              <a:buNone/>
            </a:pPr>
            <a:endParaRPr sz="1400">
              <a:solidFill>
                <a:schemeClr val="dk1"/>
              </a:solidFill>
              <a:latin typeface="Lato"/>
              <a:ea typeface="Lato"/>
              <a:cs typeface="Lato"/>
              <a:sym typeface="Lato"/>
            </a:endParaRPr>
          </a:p>
          <a:p>
            <a:pPr marL="0" lvl="0" indent="0" algn="l" rtl="0">
              <a:spcBef>
                <a:spcPts val="0"/>
              </a:spcBef>
              <a:spcAft>
                <a:spcPts val="0"/>
              </a:spcAft>
              <a:buNone/>
            </a:pPr>
            <a:endParaRPr sz="1400">
              <a:solidFill>
                <a:schemeClr val="dk1"/>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400">
              <a:solidFill>
                <a:schemeClr val="dk1"/>
              </a:solidFill>
              <a:latin typeface="Lato"/>
              <a:ea typeface="Lato"/>
              <a:cs typeface="Lato"/>
              <a:sym typeface="Lato"/>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a69d7f14a0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a69d7f14a0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87353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a69d7f14a0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a69d7f14a0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the last step on defense is to get some recommendations!</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sz="1200">
                <a:solidFill>
                  <a:srgbClr val="716E7E"/>
                </a:solidFill>
                <a:latin typeface="Lato"/>
                <a:ea typeface="Lato"/>
                <a:cs typeface="Lato"/>
                <a:sym typeface="Lato"/>
              </a:rPr>
              <a:t>Recommendations are like </a:t>
            </a:r>
            <a:r>
              <a:rPr lang="en" sz="1200" b="1">
                <a:solidFill>
                  <a:srgbClr val="1A0458"/>
                </a:solidFill>
                <a:latin typeface="Lato"/>
                <a:ea typeface="Lato"/>
                <a:cs typeface="Lato"/>
                <a:sym typeface="Lato"/>
              </a:rPr>
              <a:t>word of mouth advertising</a:t>
            </a:r>
            <a:r>
              <a:rPr lang="en" sz="1200">
                <a:solidFill>
                  <a:srgbClr val="716E7E"/>
                </a:solidFill>
                <a:latin typeface="Lato"/>
                <a:ea typeface="Lato"/>
                <a:cs typeface="Lato"/>
                <a:sym typeface="Lato"/>
              </a:rPr>
              <a:t> for the best retail products. They also show the </a:t>
            </a:r>
            <a:r>
              <a:rPr lang="en" sz="1200" b="1">
                <a:solidFill>
                  <a:srgbClr val="1A0458"/>
                </a:solidFill>
                <a:latin typeface="Lato"/>
                <a:ea typeface="Lato"/>
                <a:cs typeface="Lato"/>
                <a:sym typeface="Lato"/>
              </a:rPr>
              <a:t>qualitative impact</a:t>
            </a:r>
            <a:r>
              <a:rPr lang="en" sz="1200">
                <a:solidFill>
                  <a:srgbClr val="716E7E"/>
                </a:solidFill>
                <a:latin typeface="Lato"/>
                <a:ea typeface="Lato"/>
                <a:cs typeface="Lato"/>
                <a:sym typeface="Lato"/>
              </a:rPr>
              <a:t> you had on your teammates to complement the quantitative data in the rest of your profile</a:t>
            </a:r>
            <a:endParaRPr sz="1200">
              <a:solidFill>
                <a:srgbClr val="716E7E"/>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rgbClr val="716E7E"/>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rgbClr val="716E7E"/>
                </a:solidFill>
                <a:latin typeface="Lato"/>
                <a:ea typeface="Lato"/>
                <a:cs typeface="Lato"/>
                <a:sym typeface="Lato"/>
              </a:rPr>
              <a:t>Give recommendations to others and you’ll likely receive some back. Start with friends and former work colleagues (preferred because it shows you worked together)</a:t>
            </a:r>
            <a:endParaRPr sz="1200">
              <a:solidFill>
                <a:srgbClr val="716E7E"/>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rgbClr val="716E7E"/>
              </a:solidFill>
              <a:latin typeface="Lato"/>
              <a:ea typeface="Lato"/>
              <a:cs typeface="Lato"/>
              <a:sym typeface="Lato"/>
            </a:endParaRPr>
          </a:p>
          <a:p>
            <a:pPr marL="0" lvl="0" indent="0" algn="l" rtl="0">
              <a:spcBef>
                <a:spcPts val="0"/>
              </a:spcBef>
              <a:spcAft>
                <a:spcPts val="0"/>
              </a:spcAft>
              <a:buNone/>
            </a:pPr>
            <a:r>
              <a:rPr lang="en" sz="1200">
                <a:solidFill>
                  <a:srgbClr val="716E7E"/>
                </a:solidFill>
                <a:latin typeface="Lato"/>
                <a:ea typeface="Lato"/>
                <a:cs typeface="Lato"/>
                <a:sym typeface="Lato"/>
              </a:rPr>
              <a:t>After your close colleagues, expand to people you don’t know as well. Aim for 1-2 a week (10 - 15 total)</a:t>
            </a:r>
            <a:endParaRPr sz="1200">
              <a:solidFill>
                <a:srgbClr val="716E7E"/>
              </a:solidFill>
              <a:latin typeface="Lato"/>
              <a:ea typeface="Lato"/>
              <a:cs typeface="Lato"/>
              <a:sym typeface="Lato"/>
            </a:endParaRPr>
          </a:p>
          <a:p>
            <a:pPr marL="0" lvl="0" indent="0" algn="l" rtl="0">
              <a:spcBef>
                <a:spcPts val="0"/>
              </a:spcBef>
              <a:spcAft>
                <a:spcPts val="0"/>
              </a:spcAft>
              <a:buNone/>
            </a:pPr>
            <a:endParaRPr sz="1200">
              <a:solidFill>
                <a:srgbClr val="716E7E"/>
              </a:solidFill>
              <a:latin typeface="Lato"/>
              <a:ea typeface="Lato"/>
              <a:cs typeface="Lato"/>
              <a:sym typeface="Lato"/>
            </a:endParaRPr>
          </a:p>
          <a:p>
            <a:pPr marL="0" lvl="0" indent="0" algn="l" rtl="0">
              <a:spcBef>
                <a:spcPts val="0"/>
              </a:spcBef>
              <a:spcAft>
                <a:spcPts val="0"/>
              </a:spcAft>
              <a:buNone/>
            </a:pPr>
            <a:r>
              <a:rPr lang="en" sz="1200">
                <a:solidFill>
                  <a:srgbClr val="716E7E"/>
                </a:solidFill>
                <a:latin typeface="Lato"/>
                <a:ea typeface="Lato"/>
                <a:cs typeface="Lato"/>
                <a:sym typeface="Lato"/>
              </a:rPr>
              <a:t>*advance slide one click*</a:t>
            </a:r>
            <a:endParaRPr sz="1200">
              <a:solidFill>
                <a:srgbClr val="716E7E"/>
              </a:solidFill>
              <a:latin typeface="Lato"/>
              <a:ea typeface="Lato"/>
              <a:cs typeface="Lato"/>
              <a:sym typeface="Lato"/>
            </a:endParaRPr>
          </a:p>
          <a:p>
            <a:pPr marL="0" lvl="0" indent="0" algn="l" rtl="0">
              <a:spcBef>
                <a:spcPts val="0"/>
              </a:spcBef>
              <a:spcAft>
                <a:spcPts val="0"/>
              </a:spcAft>
              <a:buNone/>
            </a:pPr>
            <a:endParaRPr sz="1200">
              <a:solidFill>
                <a:srgbClr val="716E7E"/>
              </a:solidFill>
              <a:latin typeface="Lato"/>
              <a:ea typeface="Lato"/>
              <a:cs typeface="Lato"/>
              <a:sym typeface="Lato"/>
            </a:endParaRPr>
          </a:p>
          <a:p>
            <a:pPr marL="0" lvl="0" indent="0" algn="l" rtl="0">
              <a:spcBef>
                <a:spcPts val="0"/>
              </a:spcBef>
              <a:spcAft>
                <a:spcPts val="0"/>
              </a:spcAft>
              <a:buNone/>
            </a:pPr>
            <a:r>
              <a:rPr lang="en" sz="1200">
                <a:solidFill>
                  <a:srgbClr val="716E7E"/>
                </a:solidFill>
                <a:latin typeface="Lato"/>
                <a:ea typeface="Lato"/>
                <a:cs typeface="Lato"/>
                <a:sym typeface="Lato"/>
              </a:rPr>
              <a:t>To request recommendations, go to someone’s profile page, click more, then click request recommendation</a:t>
            </a:r>
            <a:endParaRPr sz="1200">
              <a:solidFill>
                <a:srgbClr val="716E7E"/>
              </a:solidFill>
              <a:latin typeface="Lato"/>
              <a:ea typeface="Lato"/>
              <a:cs typeface="Lato"/>
              <a:sym typeface="Lato"/>
            </a:endParaRPr>
          </a:p>
          <a:p>
            <a:pPr marL="0" lvl="0" indent="0" algn="l" rtl="0">
              <a:spcBef>
                <a:spcPts val="0"/>
              </a:spcBef>
              <a:spcAft>
                <a:spcPts val="0"/>
              </a:spcAft>
              <a:buNone/>
            </a:pPr>
            <a:endParaRPr sz="1200">
              <a:solidFill>
                <a:srgbClr val="716E7E"/>
              </a:solidFill>
              <a:latin typeface="Lato"/>
              <a:ea typeface="Lato"/>
              <a:cs typeface="Lato"/>
              <a:sym typeface="Lato"/>
            </a:endParaRPr>
          </a:p>
          <a:p>
            <a:pPr marL="0" lvl="0" indent="0" algn="l" rtl="0">
              <a:spcBef>
                <a:spcPts val="0"/>
              </a:spcBef>
              <a:spcAft>
                <a:spcPts val="0"/>
              </a:spcAft>
              <a:buNone/>
            </a:pPr>
            <a:r>
              <a:rPr lang="en" sz="1200">
                <a:solidFill>
                  <a:srgbClr val="716E7E"/>
                </a:solidFill>
                <a:latin typeface="Lato"/>
                <a:ea typeface="Lato"/>
                <a:cs typeface="Lato"/>
                <a:sym typeface="Lato"/>
              </a:rPr>
              <a:t>*Advance slide two clicks*</a:t>
            </a:r>
            <a:endParaRPr sz="1200">
              <a:solidFill>
                <a:srgbClr val="716E7E"/>
              </a:solidFill>
              <a:latin typeface="Lato"/>
              <a:ea typeface="Lato"/>
              <a:cs typeface="Lato"/>
              <a:sym typeface="Lato"/>
            </a:endParaRPr>
          </a:p>
          <a:p>
            <a:pPr marL="0" lvl="0" indent="0" algn="l" rtl="0">
              <a:spcBef>
                <a:spcPts val="0"/>
              </a:spcBef>
              <a:spcAft>
                <a:spcPts val="0"/>
              </a:spcAft>
              <a:buNone/>
            </a:pPr>
            <a:endParaRPr sz="1200">
              <a:solidFill>
                <a:srgbClr val="716E7E"/>
              </a:solidFill>
              <a:latin typeface="Lato"/>
              <a:ea typeface="Lato"/>
              <a:cs typeface="Lato"/>
              <a:sym typeface="Lato"/>
            </a:endParaRPr>
          </a:p>
          <a:p>
            <a:pPr marL="0" lvl="0" indent="0" algn="l" rtl="0">
              <a:spcBef>
                <a:spcPts val="0"/>
              </a:spcBef>
              <a:spcAft>
                <a:spcPts val="0"/>
              </a:spcAft>
              <a:buNone/>
            </a:pPr>
            <a:r>
              <a:rPr lang="en" sz="1200">
                <a:solidFill>
                  <a:srgbClr val="716E7E"/>
                </a:solidFill>
                <a:latin typeface="Lato"/>
                <a:ea typeface="Lato"/>
                <a:cs typeface="Lato"/>
                <a:sym typeface="Lato"/>
              </a:rPr>
              <a:t>Use a template like this one from CultivatedCulture (be sure to modify it a bit with each request). The key with the message you send is that it’s thoughtful, has a specific ask, and saves them time because they just have to plug and play… or they might write one on their own.</a:t>
            </a:r>
            <a:endParaRPr sz="1200">
              <a:solidFill>
                <a:srgbClr val="716E7E"/>
              </a:solidFill>
              <a:latin typeface="Lato"/>
              <a:ea typeface="Lato"/>
              <a:cs typeface="Lato"/>
              <a:sym typeface="Lato"/>
            </a:endParaRPr>
          </a:p>
          <a:p>
            <a:pPr marL="0" lvl="0" indent="0" algn="l" rtl="0">
              <a:spcBef>
                <a:spcPts val="0"/>
              </a:spcBef>
              <a:spcAft>
                <a:spcPts val="0"/>
              </a:spcAft>
              <a:buNone/>
            </a:pPr>
            <a:endParaRPr sz="1200">
              <a:solidFill>
                <a:srgbClr val="716E7E"/>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rgbClr val="716E7E"/>
                </a:solidFill>
                <a:latin typeface="Lato"/>
                <a:ea typeface="Lato"/>
                <a:cs typeface="Lato"/>
                <a:sym typeface="Lato"/>
              </a:rPr>
              <a:t>In the future, get in the habit of giving/requesting recommendations when you are leaving a job or finish a team project</a:t>
            </a:r>
            <a:endParaRPr sz="1200">
              <a:solidFill>
                <a:srgbClr val="716E7E"/>
              </a:solidFill>
              <a:latin typeface="Lato"/>
              <a:ea typeface="Lato"/>
              <a:cs typeface="Lato"/>
              <a:sym typeface="Lato"/>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a69d7f14a0_0_3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a69d7f14a0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Okay, I lied… there’s one LAST step to defense…. But it’s just a verification of All star status which of course means you are 40 times more likely to be contacted for job opportunities and 18 times more likely to show up in search results.</a:t>
            </a:r>
            <a:endParaRPr/>
          </a:p>
          <a:p>
            <a:pPr marL="0" lvl="0" indent="0" algn="l" rtl="0">
              <a:spcBef>
                <a:spcPts val="0"/>
              </a:spcBef>
              <a:spcAft>
                <a:spcPts val="0"/>
              </a:spcAft>
              <a:buNone/>
            </a:pPr>
            <a:endParaRPr/>
          </a:p>
          <a:p>
            <a:pPr marL="0" lvl="0" indent="0" algn="l" rtl="0">
              <a:spcBef>
                <a:spcPts val="0"/>
              </a:spcBef>
              <a:spcAft>
                <a:spcPts val="0"/>
              </a:spcAft>
              <a:buNone/>
            </a:pPr>
            <a:r>
              <a:rPr lang="en"/>
              <a:t>Okay, whatever those numbers are, the important thing here is that having a great LinkedIn shows hiring teams you are organized, self-aware, and serious about your job search. It also truly does help them find you and make it much more likely you’ll have a successful job search. </a:t>
            </a:r>
            <a:br>
              <a:rPr lang="en"/>
            </a:br>
            <a:br>
              <a:rPr lang="en"/>
            </a:br>
            <a:r>
              <a:rPr lang="en"/>
              <a:t>*Advance slide one click*</a:t>
            </a:r>
            <a:br>
              <a:rPr lang="en"/>
            </a:br>
            <a:br>
              <a:rPr lang="en"/>
            </a:br>
            <a:r>
              <a:rPr lang="en"/>
              <a:t>Use this list to get to All Star Status…. You should be there once you’ve done what we covered in this lesson and then… Check yourself!</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a69d7f14a0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a69d7f14a0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9eee1b5b3b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9eee1b5b3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Alright we’ve built up our profiles…. Now the job offers are just going to come rolling in…. </a:t>
            </a:r>
            <a:endParaRPr/>
          </a:p>
          <a:p>
            <a:pPr marL="0" lvl="0" indent="0" algn="l" rtl="0">
              <a:spcBef>
                <a:spcPts val="0"/>
              </a:spcBef>
              <a:spcAft>
                <a:spcPts val="0"/>
              </a:spcAft>
              <a:buNone/>
            </a:pPr>
            <a:endParaRPr/>
          </a:p>
          <a:p>
            <a:pPr marL="0" lvl="0" indent="0" algn="l" rtl="0">
              <a:spcBef>
                <a:spcPts val="0"/>
              </a:spcBef>
              <a:spcAft>
                <a:spcPts val="0"/>
              </a:spcAft>
              <a:buNone/>
            </a:pPr>
            <a:r>
              <a:rPr lang="en"/>
              <a:t>Realistically, we’re still going to need to be proactive, build our network, and own our job search.</a:t>
            </a:r>
            <a:endParaRPr/>
          </a:p>
          <a:p>
            <a:pPr marL="0" lvl="0" indent="0" algn="l" rtl="0">
              <a:spcBef>
                <a:spcPts val="0"/>
              </a:spcBef>
              <a:spcAft>
                <a:spcPts val="0"/>
              </a:spcAft>
              <a:buNone/>
            </a:pPr>
            <a:endParaRPr/>
          </a:p>
          <a:p>
            <a:pPr marL="0" lvl="0" indent="0" algn="l" rtl="0">
              <a:spcBef>
                <a:spcPts val="0"/>
              </a:spcBef>
              <a:spcAft>
                <a:spcPts val="0"/>
              </a:spcAft>
              <a:buNone/>
            </a:pPr>
            <a:r>
              <a:rPr lang="en"/>
              <a:t>Companies really value proactive candidates and anywhere you can distinguish yourself from others is an important area to focus 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9eee1b5b3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9eee1b5b3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a69d7f14a0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a69d7f14a0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solidFill>
                  <a:srgbClr val="716E7E"/>
                </a:solidFill>
                <a:latin typeface="Lato"/>
                <a:ea typeface="Lato"/>
                <a:cs typeface="Lato"/>
                <a:sym typeface="Lato"/>
              </a:rPr>
              <a:t>We want to target the best companies. They tend to </a:t>
            </a:r>
            <a:r>
              <a:rPr lang="en" b="1">
                <a:solidFill>
                  <a:srgbClr val="1A0458"/>
                </a:solidFill>
                <a:latin typeface="Lato"/>
                <a:ea typeface="Lato"/>
                <a:cs typeface="Lato"/>
                <a:sym typeface="Lato"/>
              </a:rPr>
              <a:t>grow faster</a:t>
            </a:r>
            <a:r>
              <a:rPr lang="en">
                <a:solidFill>
                  <a:srgbClr val="716E7E"/>
                </a:solidFill>
                <a:latin typeface="Lato"/>
                <a:ea typeface="Lato"/>
                <a:cs typeface="Lato"/>
                <a:sym typeface="Lato"/>
              </a:rPr>
              <a:t>, are </a:t>
            </a:r>
            <a:r>
              <a:rPr lang="en" b="1">
                <a:solidFill>
                  <a:srgbClr val="1A0458"/>
                </a:solidFill>
                <a:latin typeface="Lato"/>
                <a:ea typeface="Lato"/>
                <a:cs typeface="Lato"/>
                <a:sym typeface="Lato"/>
              </a:rPr>
              <a:t>more secure</a:t>
            </a:r>
            <a:r>
              <a:rPr lang="en">
                <a:solidFill>
                  <a:srgbClr val="716E7E"/>
                </a:solidFill>
                <a:latin typeface="Lato"/>
                <a:ea typeface="Lato"/>
                <a:cs typeface="Lato"/>
                <a:sym typeface="Lato"/>
              </a:rPr>
              <a:t> during economic downturns, do </a:t>
            </a:r>
            <a:r>
              <a:rPr lang="en" b="1">
                <a:solidFill>
                  <a:srgbClr val="1A0458"/>
                </a:solidFill>
                <a:latin typeface="Lato"/>
                <a:ea typeface="Lato"/>
                <a:cs typeface="Lato"/>
                <a:sym typeface="Lato"/>
              </a:rPr>
              <a:t>exciting work</a:t>
            </a:r>
            <a:r>
              <a:rPr lang="en">
                <a:solidFill>
                  <a:srgbClr val="716E7E"/>
                </a:solidFill>
                <a:latin typeface="Lato"/>
                <a:ea typeface="Lato"/>
                <a:cs typeface="Lato"/>
                <a:sym typeface="Lato"/>
              </a:rPr>
              <a:t>, attract </a:t>
            </a:r>
            <a:r>
              <a:rPr lang="en" b="1">
                <a:solidFill>
                  <a:srgbClr val="1A0458"/>
                </a:solidFill>
                <a:latin typeface="Lato"/>
                <a:ea typeface="Lato"/>
                <a:cs typeface="Lato"/>
                <a:sym typeface="Lato"/>
              </a:rPr>
              <a:t>great people</a:t>
            </a:r>
            <a:r>
              <a:rPr lang="en">
                <a:solidFill>
                  <a:srgbClr val="716E7E"/>
                </a:solidFill>
                <a:latin typeface="Lato"/>
                <a:ea typeface="Lato"/>
                <a:cs typeface="Lato"/>
                <a:sym typeface="Lato"/>
              </a:rPr>
              <a:t>, </a:t>
            </a:r>
            <a:r>
              <a:rPr lang="en" b="1">
                <a:solidFill>
                  <a:srgbClr val="1A0458"/>
                </a:solidFill>
                <a:latin typeface="Lato"/>
                <a:ea typeface="Lato"/>
                <a:cs typeface="Lato"/>
                <a:sym typeface="Lato"/>
              </a:rPr>
              <a:t>pay better</a:t>
            </a:r>
            <a:r>
              <a:rPr lang="en">
                <a:solidFill>
                  <a:srgbClr val="716E7E"/>
                </a:solidFill>
                <a:latin typeface="Lato"/>
                <a:ea typeface="Lato"/>
                <a:cs typeface="Lato"/>
                <a:sym typeface="Lato"/>
              </a:rPr>
              <a:t>, and look </a:t>
            </a:r>
            <a:r>
              <a:rPr lang="en" b="1">
                <a:solidFill>
                  <a:srgbClr val="1A0458"/>
                </a:solidFill>
                <a:latin typeface="Lato"/>
                <a:ea typeface="Lato"/>
                <a:cs typeface="Lato"/>
                <a:sym typeface="Lato"/>
              </a:rPr>
              <a:t>great on resumes</a:t>
            </a:r>
            <a:endParaRPr b="1">
              <a:solidFill>
                <a:srgbClr val="1A0458"/>
              </a:solidFill>
              <a:latin typeface="Lato"/>
              <a:ea typeface="Lato"/>
              <a:cs typeface="Lato"/>
              <a:sym typeface="Lato"/>
            </a:endParaRPr>
          </a:p>
          <a:p>
            <a:pPr marL="0" lvl="0" indent="0" algn="l" rtl="0">
              <a:spcBef>
                <a:spcPts val="0"/>
              </a:spcBef>
              <a:spcAft>
                <a:spcPts val="0"/>
              </a:spcAft>
              <a:buNone/>
            </a:pPr>
            <a:endParaRPr b="1">
              <a:solidFill>
                <a:srgbClr val="1A0458"/>
              </a:solidFill>
              <a:latin typeface="Lato"/>
              <a:ea typeface="Lato"/>
              <a:cs typeface="Lato"/>
              <a:sym typeface="Lato"/>
            </a:endParaRPr>
          </a:p>
          <a:p>
            <a:pPr marL="0" lvl="0" indent="0" algn="l" rtl="0">
              <a:spcBef>
                <a:spcPts val="0"/>
              </a:spcBef>
              <a:spcAft>
                <a:spcPts val="0"/>
              </a:spcAft>
              <a:buNone/>
            </a:pPr>
            <a:r>
              <a:rPr lang="en" b="1">
                <a:solidFill>
                  <a:srgbClr val="1A0458"/>
                </a:solidFill>
                <a:latin typeface="Lato"/>
                <a:ea typeface="Lato"/>
                <a:cs typeface="Lato"/>
                <a:sym typeface="Lato"/>
              </a:rPr>
              <a:t>*advance slide one click*</a:t>
            </a:r>
            <a:endParaRPr b="1">
              <a:solidFill>
                <a:srgbClr val="1A0458"/>
              </a:solidFill>
              <a:latin typeface="Lato"/>
              <a:ea typeface="Lato"/>
              <a:cs typeface="Lato"/>
              <a:sym typeface="Lato"/>
            </a:endParaRPr>
          </a:p>
          <a:p>
            <a:pPr marL="0" lvl="0" indent="0" algn="l" rtl="0">
              <a:spcBef>
                <a:spcPts val="0"/>
              </a:spcBef>
              <a:spcAft>
                <a:spcPts val="0"/>
              </a:spcAft>
              <a:buNone/>
            </a:pPr>
            <a:endParaRPr b="1">
              <a:solidFill>
                <a:srgbClr val="1A0458"/>
              </a:solidFill>
              <a:latin typeface="Lato"/>
              <a:ea typeface="Lato"/>
              <a:cs typeface="Lato"/>
              <a:sym typeface="Lato"/>
            </a:endParaRPr>
          </a:p>
          <a:p>
            <a:pPr marL="0" lvl="0" indent="0" algn="l" rtl="0">
              <a:spcBef>
                <a:spcPts val="0"/>
              </a:spcBef>
              <a:spcAft>
                <a:spcPts val="0"/>
              </a:spcAft>
              <a:buNone/>
            </a:pPr>
            <a:r>
              <a:rPr lang="en">
                <a:solidFill>
                  <a:srgbClr val="716E7E"/>
                </a:solidFill>
                <a:latin typeface="Lato"/>
                <a:ea typeface="Lato"/>
                <a:cs typeface="Lato"/>
                <a:sym typeface="Lato"/>
              </a:rPr>
              <a:t>Glassdoor.com does a great “best places to work” list each year which is a great place to start. It’s great because you can filter it by size and location… and even learn a ton about the companies and their cultures on Glassdoor.</a:t>
            </a:r>
            <a:endParaRPr>
              <a:solidFill>
                <a:srgbClr val="716E7E"/>
              </a:solidFill>
              <a:latin typeface="Lato"/>
              <a:ea typeface="Lato"/>
              <a:cs typeface="Lato"/>
              <a:sym typeface="Lato"/>
            </a:endParaRPr>
          </a:p>
          <a:p>
            <a:pPr marL="0" lvl="0" indent="0" algn="l" rtl="0">
              <a:spcBef>
                <a:spcPts val="0"/>
              </a:spcBef>
              <a:spcAft>
                <a:spcPts val="0"/>
              </a:spcAft>
              <a:buNone/>
            </a:pPr>
            <a:endParaRPr>
              <a:solidFill>
                <a:srgbClr val="716E7E"/>
              </a:solidFill>
              <a:latin typeface="Lato"/>
              <a:ea typeface="Lato"/>
              <a:cs typeface="Lato"/>
              <a:sym typeface="Lato"/>
            </a:endParaRPr>
          </a:p>
          <a:p>
            <a:pPr marL="0" lvl="0" indent="0" algn="l" rtl="0">
              <a:spcBef>
                <a:spcPts val="0"/>
              </a:spcBef>
              <a:spcAft>
                <a:spcPts val="0"/>
              </a:spcAft>
              <a:buNone/>
            </a:pPr>
            <a:r>
              <a:rPr lang="en">
                <a:solidFill>
                  <a:srgbClr val="716E7E"/>
                </a:solidFill>
                <a:latin typeface="Lato"/>
                <a:ea typeface="Lato"/>
                <a:cs typeface="Lato"/>
                <a:sym typeface="Lato"/>
              </a:rPr>
              <a:t>*advance slide one click*</a:t>
            </a:r>
            <a:endParaRPr>
              <a:solidFill>
                <a:srgbClr val="716E7E"/>
              </a:solidFill>
              <a:latin typeface="Lato"/>
              <a:ea typeface="Lato"/>
              <a:cs typeface="Lato"/>
              <a:sym typeface="Lato"/>
            </a:endParaRPr>
          </a:p>
          <a:p>
            <a:pPr marL="0" lvl="0" indent="0" algn="l" rtl="0">
              <a:spcBef>
                <a:spcPts val="0"/>
              </a:spcBef>
              <a:spcAft>
                <a:spcPts val="0"/>
              </a:spcAft>
              <a:buNone/>
            </a:pPr>
            <a:endParaRPr>
              <a:solidFill>
                <a:srgbClr val="716E7E"/>
              </a:solidFill>
              <a:latin typeface="Lato"/>
              <a:ea typeface="Lato"/>
              <a:cs typeface="Lato"/>
              <a:sym typeface="Lato"/>
            </a:endParaRPr>
          </a:p>
          <a:p>
            <a:pPr marL="0" lvl="0" indent="0" algn="l" rtl="0">
              <a:spcBef>
                <a:spcPts val="0"/>
              </a:spcBef>
              <a:spcAft>
                <a:spcPts val="0"/>
              </a:spcAft>
              <a:buNone/>
            </a:pPr>
            <a:r>
              <a:rPr lang="en">
                <a:solidFill>
                  <a:srgbClr val="716E7E"/>
                </a:solidFill>
                <a:latin typeface="Lato"/>
                <a:ea typeface="Lato"/>
                <a:cs typeface="Lato"/>
                <a:sym typeface="Lato"/>
              </a:rPr>
              <a:t>Then head back over to LinkedIn, follow your top 10-20 companies so their posts start showing up in your feed.</a:t>
            </a:r>
            <a:endParaRPr>
              <a:solidFill>
                <a:srgbClr val="716E7E"/>
              </a:solidFill>
              <a:latin typeface="Lato"/>
              <a:ea typeface="Lato"/>
              <a:cs typeface="Lato"/>
              <a:sym typeface="Lato"/>
            </a:endParaRPr>
          </a:p>
          <a:p>
            <a:pPr marL="0" lvl="0" indent="0" algn="l" rtl="0">
              <a:spcBef>
                <a:spcPts val="0"/>
              </a:spcBef>
              <a:spcAft>
                <a:spcPts val="0"/>
              </a:spcAft>
              <a:buNone/>
            </a:pPr>
            <a:endParaRPr>
              <a:solidFill>
                <a:srgbClr val="716E7E"/>
              </a:solidFill>
              <a:latin typeface="Lato"/>
              <a:ea typeface="Lato"/>
              <a:cs typeface="Lato"/>
              <a:sym typeface="Lato"/>
            </a:endParaRPr>
          </a:p>
          <a:p>
            <a:pPr marL="0" lvl="0" indent="0" algn="l" rtl="0">
              <a:spcBef>
                <a:spcPts val="0"/>
              </a:spcBef>
              <a:spcAft>
                <a:spcPts val="0"/>
              </a:spcAft>
              <a:buNone/>
            </a:pPr>
            <a:r>
              <a:rPr lang="en">
                <a:solidFill>
                  <a:srgbClr val="716E7E"/>
                </a:solidFill>
                <a:latin typeface="Lato"/>
                <a:ea typeface="Lato"/>
                <a:cs typeface="Lato"/>
                <a:sym typeface="Lato"/>
              </a:rPr>
              <a:t>*advance slide one click*</a:t>
            </a:r>
            <a:endParaRPr>
              <a:solidFill>
                <a:srgbClr val="716E7E"/>
              </a:solidFill>
              <a:latin typeface="Lato"/>
              <a:ea typeface="Lato"/>
              <a:cs typeface="Lato"/>
              <a:sym typeface="Lato"/>
            </a:endParaRPr>
          </a:p>
          <a:p>
            <a:pPr marL="0" lvl="0" indent="0" algn="l" rtl="0">
              <a:spcBef>
                <a:spcPts val="0"/>
              </a:spcBef>
              <a:spcAft>
                <a:spcPts val="0"/>
              </a:spcAft>
              <a:buNone/>
            </a:pPr>
            <a:endParaRPr>
              <a:solidFill>
                <a:srgbClr val="716E7E"/>
              </a:solidFill>
              <a:latin typeface="Lato"/>
              <a:ea typeface="Lato"/>
              <a:cs typeface="Lato"/>
              <a:sym typeface="Lato"/>
            </a:endParaRPr>
          </a:p>
          <a:p>
            <a:pPr marL="0" lvl="0" indent="0" algn="l" rtl="0">
              <a:spcBef>
                <a:spcPts val="0"/>
              </a:spcBef>
              <a:spcAft>
                <a:spcPts val="0"/>
              </a:spcAft>
              <a:buNone/>
            </a:pPr>
            <a:r>
              <a:rPr lang="en">
                <a:solidFill>
                  <a:srgbClr val="716E7E"/>
                </a:solidFill>
                <a:latin typeface="Lato"/>
                <a:ea typeface="Lato"/>
                <a:cs typeface="Lato"/>
                <a:sym typeface="Lato"/>
              </a:rPr>
              <a:t>On any company page on LinkedIn you’ll see a follow icon in the upper right hand corner. Here’s what posts look like in the feed. </a:t>
            </a:r>
            <a:endParaRPr>
              <a:solidFill>
                <a:srgbClr val="716E7E"/>
              </a:solidFill>
              <a:latin typeface="Lato"/>
              <a:ea typeface="Lato"/>
              <a:cs typeface="Lato"/>
              <a:sym typeface="Lato"/>
            </a:endParaRPr>
          </a:p>
          <a:p>
            <a:pPr marL="0" lvl="0" indent="0" algn="l" rtl="0">
              <a:spcBef>
                <a:spcPts val="0"/>
              </a:spcBef>
              <a:spcAft>
                <a:spcPts val="0"/>
              </a:spcAft>
              <a:buNone/>
            </a:pPr>
            <a:endParaRPr>
              <a:solidFill>
                <a:srgbClr val="716E7E"/>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a:solidFill>
                <a:srgbClr val="716E7E"/>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a:solidFill>
                <a:srgbClr val="716E7E"/>
              </a:solidFill>
              <a:latin typeface="Lato"/>
              <a:ea typeface="Lato"/>
              <a:cs typeface="Lato"/>
              <a:sym typeface="Lato"/>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a69d7f14a0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a69d7f14a0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716E7E"/>
                </a:solidFill>
                <a:latin typeface="Lato"/>
                <a:ea typeface="Lato"/>
                <a:cs typeface="Lato"/>
                <a:sym typeface="Lato"/>
              </a:rPr>
              <a:t>*advance slide two clicks*</a:t>
            </a:r>
            <a:endParaRPr>
              <a:solidFill>
                <a:srgbClr val="716E7E"/>
              </a:solidFill>
              <a:latin typeface="Lato"/>
              <a:ea typeface="Lato"/>
              <a:cs typeface="Lato"/>
              <a:sym typeface="Lato"/>
            </a:endParaRPr>
          </a:p>
          <a:p>
            <a:pPr marL="0" lvl="0" indent="0" algn="l" rtl="0">
              <a:spcBef>
                <a:spcPts val="0"/>
              </a:spcBef>
              <a:spcAft>
                <a:spcPts val="0"/>
              </a:spcAft>
              <a:buNone/>
            </a:pPr>
            <a:endParaRPr>
              <a:solidFill>
                <a:srgbClr val="716E7E"/>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a:solidFill>
                  <a:srgbClr val="716E7E"/>
                </a:solidFill>
                <a:latin typeface="Lato"/>
                <a:ea typeface="Lato"/>
                <a:cs typeface="Lato"/>
                <a:sym typeface="Lato"/>
              </a:rPr>
              <a:t>Then we want to start commenting on posts you relate to. You can even share your own experiences.</a:t>
            </a:r>
            <a:endParaRPr>
              <a:solidFill>
                <a:srgbClr val="716E7E"/>
              </a:solidFill>
              <a:latin typeface="Lato"/>
              <a:ea typeface="Lato"/>
              <a:cs typeface="Lato"/>
              <a:sym typeface="Lato"/>
            </a:endParaRPr>
          </a:p>
          <a:p>
            <a:pPr marL="0" lvl="0" indent="0" algn="l" rtl="0">
              <a:spcBef>
                <a:spcPts val="0"/>
              </a:spcBef>
              <a:spcAft>
                <a:spcPts val="0"/>
              </a:spcAft>
              <a:buNone/>
            </a:pPr>
            <a:r>
              <a:rPr lang="en">
                <a:solidFill>
                  <a:srgbClr val="716E7E"/>
                </a:solidFill>
                <a:latin typeface="Lato"/>
                <a:ea typeface="Lato"/>
                <a:cs typeface="Lato"/>
                <a:sym typeface="Lato"/>
              </a:rPr>
              <a:t>Target posts that are interesting to you, but that have a lot of interactions, views, and comments. This will get you discovered. Notice the 469 reactions, 15 comments, and 35 thousand views.</a:t>
            </a:r>
            <a:endParaRPr>
              <a:solidFill>
                <a:srgbClr val="716E7E"/>
              </a:solidFill>
              <a:latin typeface="Lato"/>
              <a:ea typeface="Lato"/>
              <a:cs typeface="Lato"/>
              <a:sym typeface="Lato"/>
            </a:endParaRPr>
          </a:p>
          <a:p>
            <a:pPr marL="0" lvl="0" indent="0" algn="l" rtl="0">
              <a:spcBef>
                <a:spcPts val="0"/>
              </a:spcBef>
              <a:spcAft>
                <a:spcPts val="0"/>
              </a:spcAft>
              <a:buNone/>
            </a:pPr>
            <a:endParaRPr>
              <a:solidFill>
                <a:srgbClr val="716E7E"/>
              </a:solidFill>
              <a:latin typeface="Lato"/>
              <a:ea typeface="Lato"/>
              <a:cs typeface="Lato"/>
              <a:sym typeface="Lato"/>
            </a:endParaRPr>
          </a:p>
          <a:p>
            <a:pPr marL="0" lvl="0" indent="0" algn="l" rtl="0">
              <a:spcBef>
                <a:spcPts val="0"/>
              </a:spcBef>
              <a:spcAft>
                <a:spcPts val="0"/>
              </a:spcAft>
              <a:buNone/>
            </a:pPr>
            <a:r>
              <a:rPr lang="en">
                <a:solidFill>
                  <a:srgbClr val="716E7E"/>
                </a:solidFill>
                <a:latin typeface="Lato"/>
                <a:ea typeface="Lato"/>
                <a:cs typeface="Lato"/>
                <a:sym typeface="Lato"/>
              </a:rPr>
              <a:t>*Advance slide two clicks*</a:t>
            </a:r>
            <a:endParaRPr>
              <a:solidFill>
                <a:srgbClr val="716E7E"/>
              </a:solidFill>
              <a:latin typeface="Lato"/>
              <a:ea typeface="Lato"/>
              <a:cs typeface="Lato"/>
              <a:sym typeface="Lato"/>
            </a:endParaRPr>
          </a:p>
          <a:p>
            <a:pPr marL="0" lvl="0" indent="0" algn="l" rtl="0">
              <a:spcBef>
                <a:spcPts val="0"/>
              </a:spcBef>
              <a:spcAft>
                <a:spcPts val="0"/>
              </a:spcAft>
              <a:buNone/>
            </a:pPr>
            <a:endParaRPr>
              <a:solidFill>
                <a:srgbClr val="716E7E"/>
              </a:solidFill>
              <a:latin typeface="Lato"/>
              <a:ea typeface="Lato"/>
              <a:cs typeface="Lato"/>
              <a:sym typeface="Lato"/>
            </a:endParaRPr>
          </a:p>
          <a:p>
            <a:pPr marL="0" lvl="0" indent="0" algn="l" rtl="0">
              <a:spcBef>
                <a:spcPts val="0"/>
              </a:spcBef>
              <a:spcAft>
                <a:spcPts val="0"/>
              </a:spcAft>
              <a:buNone/>
            </a:pPr>
            <a:r>
              <a:rPr lang="en" b="1">
                <a:solidFill>
                  <a:srgbClr val="1A0458"/>
                </a:solidFill>
                <a:latin typeface="Lato"/>
                <a:ea typeface="Lato"/>
                <a:cs typeface="Lato"/>
                <a:sym typeface="Lato"/>
              </a:rPr>
              <a:t>Pro tip: </a:t>
            </a:r>
            <a:r>
              <a:rPr lang="en">
                <a:solidFill>
                  <a:srgbClr val="716E7E"/>
                </a:solidFill>
                <a:latin typeface="Lato"/>
                <a:ea typeface="Lato"/>
                <a:cs typeface="Lato"/>
                <a:sym typeface="Lato"/>
              </a:rPr>
              <a:t>check the likes/comments for people from the company, then send them a connection request (always include a message) and reference something interesting about their comment on that specific thread. </a:t>
            </a:r>
            <a:r>
              <a:rPr lang="en" b="1">
                <a:solidFill>
                  <a:srgbClr val="1A0458"/>
                </a:solidFill>
                <a:latin typeface="Lato"/>
                <a:ea typeface="Lato"/>
                <a:cs typeface="Lato"/>
                <a:sym typeface="Lato"/>
              </a:rPr>
              <a:t>Very effective!</a:t>
            </a:r>
            <a:endParaRPr>
              <a:solidFill>
                <a:srgbClr val="716E7E"/>
              </a:solidFill>
              <a:latin typeface="Lato"/>
              <a:ea typeface="Lato"/>
              <a:cs typeface="Lato"/>
              <a:sym typeface="Lato"/>
            </a:endParaRPr>
          </a:p>
          <a:p>
            <a:pPr marL="0" lvl="0" indent="0" algn="l" rtl="0">
              <a:spcBef>
                <a:spcPts val="0"/>
              </a:spcBef>
              <a:spcAft>
                <a:spcPts val="0"/>
              </a:spcAft>
              <a:buNone/>
            </a:pPr>
            <a:endParaRPr>
              <a:solidFill>
                <a:srgbClr val="716E7E"/>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a:solidFill>
                  <a:srgbClr val="716E7E"/>
                </a:solidFill>
                <a:latin typeface="Lato"/>
                <a:ea typeface="Lato"/>
                <a:cs typeface="Lato"/>
                <a:sym typeface="Lato"/>
              </a:rPr>
              <a:t>Check out how many people from Slalom reacted and commented on this. If I was interested in working at Slalom connecting with and messaging these people thoughtful messages would be a GREAT way to increase my odds.</a:t>
            </a:r>
            <a:endParaRPr>
              <a:solidFill>
                <a:srgbClr val="716E7E"/>
              </a:solidFill>
              <a:latin typeface="Lato"/>
              <a:ea typeface="Lato"/>
              <a:cs typeface="Lato"/>
              <a:sym typeface="Lato"/>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a69d7f14a0_0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a69d7f14a0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We can also find people inside our target companies by using the company page. On the left slide, click “people” and you’ll see a search bar pop up</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rgbClr val="716E7E"/>
                </a:solidFill>
                <a:latin typeface="Lato"/>
                <a:ea typeface="Lato"/>
                <a:cs typeface="Lato"/>
                <a:sym typeface="Lato"/>
              </a:rPr>
              <a:t>Then search at least these 3 positions (can filter by location depending on company)</a:t>
            </a:r>
            <a:endParaRPr>
              <a:solidFill>
                <a:srgbClr val="716E7E"/>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a:solidFill>
                <a:srgbClr val="716E7E"/>
              </a:solidFill>
              <a:latin typeface="Lato"/>
              <a:ea typeface="Lato"/>
              <a:cs typeface="Lato"/>
              <a:sym typeface="Lato"/>
            </a:endParaRPr>
          </a:p>
          <a:p>
            <a:pPr marL="457200" lvl="0" indent="-298450" algn="l" rtl="0">
              <a:spcBef>
                <a:spcPts val="0"/>
              </a:spcBef>
              <a:spcAft>
                <a:spcPts val="0"/>
              </a:spcAft>
              <a:buClr>
                <a:srgbClr val="716E7E"/>
              </a:buClr>
              <a:buSzPts val="1100"/>
              <a:buFont typeface="Lato"/>
              <a:buAutoNum type="arabicPeriod"/>
            </a:pPr>
            <a:r>
              <a:rPr lang="en">
                <a:solidFill>
                  <a:srgbClr val="716E7E"/>
                </a:solidFill>
                <a:latin typeface="Lato"/>
                <a:ea typeface="Lato"/>
                <a:cs typeface="Lato"/>
                <a:sym typeface="Lato"/>
              </a:rPr>
              <a:t>Someone in your target job i.e. “Consultant” (least pressure - get to know their story/experience)</a:t>
            </a:r>
            <a:endParaRPr>
              <a:solidFill>
                <a:srgbClr val="716E7E"/>
              </a:solidFill>
              <a:latin typeface="Lato"/>
              <a:ea typeface="Lato"/>
              <a:cs typeface="Lato"/>
              <a:sym typeface="Lato"/>
            </a:endParaRPr>
          </a:p>
          <a:p>
            <a:pPr marL="457200" lvl="0" indent="0" algn="l" rtl="0">
              <a:spcBef>
                <a:spcPts val="0"/>
              </a:spcBef>
              <a:spcAft>
                <a:spcPts val="0"/>
              </a:spcAft>
              <a:buClr>
                <a:schemeClr val="dk1"/>
              </a:buClr>
              <a:buSzPts val="1100"/>
              <a:buFont typeface="Arial"/>
              <a:buNone/>
            </a:pPr>
            <a:endParaRPr>
              <a:solidFill>
                <a:srgbClr val="716E7E"/>
              </a:solidFill>
              <a:latin typeface="Lato"/>
              <a:ea typeface="Lato"/>
              <a:cs typeface="Lato"/>
              <a:sym typeface="Lato"/>
            </a:endParaRPr>
          </a:p>
          <a:p>
            <a:pPr marL="457200" lvl="0" indent="-298450" algn="l" rtl="0">
              <a:spcBef>
                <a:spcPts val="0"/>
              </a:spcBef>
              <a:spcAft>
                <a:spcPts val="0"/>
              </a:spcAft>
              <a:buClr>
                <a:srgbClr val="716E7E"/>
              </a:buClr>
              <a:buSzPts val="1100"/>
              <a:buFont typeface="Lato"/>
              <a:buAutoNum type="arabicPeriod"/>
            </a:pPr>
            <a:r>
              <a:rPr lang="en">
                <a:solidFill>
                  <a:srgbClr val="716E7E"/>
                </a:solidFill>
                <a:latin typeface="Lato"/>
                <a:ea typeface="Lato"/>
                <a:cs typeface="Lato"/>
                <a:sym typeface="Lato"/>
              </a:rPr>
              <a:t>Someone in “Recruiting” or “Talent Acquisitions” (when you have a resume, LinkedIn, and have practiced interviewing a bit)</a:t>
            </a:r>
            <a:endParaRPr>
              <a:solidFill>
                <a:srgbClr val="716E7E"/>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a:solidFill>
                <a:srgbClr val="716E7E"/>
              </a:solidFill>
              <a:latin typeface="Lato"/>
              <a:ea typeface="Lato"/>
              <a:cs typeface="Lato"/>
              <a:sym typeface="Lato"/>
            </a:endParaRPr>
          </a:p>
          <a:p>
            <a:pPr marL="457200" lvl="0" indent="-298450" algn="l" rtl="0">
              <a:spcBef>
                <a:spcPts val="0"/>
              </a:spcBef>
              <a:spcAft>
                <a:spcPts val="0"/>
              </a:spcAft>
              <a:buClr>
                <a:srgbClr val="716E7E"/>
              </a:buClr>
              <a:buSzPts val="1100"/>
              <a:buFont typeface="Lato"/>
              <a:buAutoNum type="arabicPeriod"/>
            </a:pPr>
            <a:r>
              <a:rPr lang="en">
                <a:solidFill>
                  <a:srgbClr val="716E7E"/>
                </a:solidFill>
                <a:latin typeface="Lato"/>
                <a:ea typeface="Lato"/>
                <a:cs typeface="Lato"/>
                <a:sym typeface="Lato"/>
              </a:rPr>
              <a:t>Manager/Director in the role you want “Consultant Manager” </a:t>
            </a:r>
            <a:endParaRPr>
              <a:solidFill>
                <a:srgbClr val="716E7E"/>
              </a:solidFill>
              <a:latin typeface="Lato"/>
              <a:ea typeface="Lato"/>
              <a:cs typeface="Lato"/>
              <a:sym typeface="Lato"/>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9eee1b5b3b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9eee1b5b3b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Once we have found some people at our target companies, we have to close the loop and reach out to them. LinkedIn enables this through connection requests and messages (or inmail)</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People get a ton of connection requests and many are from bots. To help increase your chances of them accepting, send a personalized message with every connection request. Here’s a template to get you started. It’s important to personalize this and make it your own… and you might not be able to fit this whole thing in the initial message because it limits characters but…</a:t>
            </a:r>
            <a:endParaRPr/>
          </a:p>
          <a:p>
            <a:pPr marL="0" lvl="0" indent="0" algn="l" rtl="0">
              <a:spcBef>
                <a:spcPts val="0"/>
              </a:spcBef>
              <a:spcAft>
                <a:spcPts val="0"/>
              </a:spcAft>
              <a:buNone/>
            </a:pPr>
            <a:endParaRPr/>
          </a:p>
          <a:p>
            <a:pPr marL="0" lvl="0" indent="0" algn="l" rtl="0">
              <a:spcBef>
                <a:spcPts val="0"/>
              </a:spcBef>
              <a:spcAft>
                <a:spcPts val="0"/>
              </a:spcAft>
              <a:buNone/>
            </a:pPr>
            <a:r>
              <a:rPr lang="en"/>
              <a:t>Notice how this example is personalized, it shares the person’s background, builds a common connection, and expresses their excitement.</a:t>
            </a:r>
            <a:endParaRPr/>
          </a:p>
          <a:p>
            <a:pPr marL="0" lvl="0" indent="0" algn="l" rtl="0">
              <a:spcBef>
                <a:spcPts val="0"/>
              </a:spcBef>
              <a:spcAft>
                <a:spcPts val="0"/>
              </a:spcAft>
              <a:buNone/>
            </a:pPr>
            <a:endParaRPr/>
          </a:p>
          <a:p>
            <a:pPr marL="0" lvl="0" indent="0" algn="l" rtl="0">
              <a:spcBef>
                <a:spcPts val="0"/>
              </a:spcBef>
              <a:spcAft>
                <a:spcPts val="0"/>
              </a:spcAft>
              <a:buNone/>
            </a:pPr>
            <a:r>
              <a:rPr lang="en"/>
              <a:t>Then perhaps most importantly, there is a clear ask: “I’d love to tell you more about how my skill set could help you all reach and exceed your current growth goals.”</a:t>
            </a:r>
            <a:endParaRPr/>
          </a:p>
          <a:p>
            <a:pPr marL="0" lvl="0" indent="0" algn="l" rtl="0">
              <a:spcBef>
                <a:spcPts val="0"/>
              </a:spcBef>
              <a:spcAft>
                <a:spcPts val="0"/>
              </a:spcAft>
              <a:buNone/>
            </a:pPr>
            <a:endParaRPr/>
          </a:p>
          <a:p>
            <a:pPr marL="0" lvl="0" indent="0" algn="l" rtl="0">
              <a:spcBef>
                <a:spcPts val="0"/>
              </a:spcBef>
              <a:spcAft>
                <a:spcPts val="0"/>
              </a:spcAft>
              <a:buNone/>
            </a:pPr>
            <a:r>
              <a:rPr lang="en"/>
              <a:t>And they kept it short. </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For people you are especially interested in connecting with… this works REALLY well during the application process, use video messages! On LinkedIn you can use the mobile app to send a personalized 20-30 second video message (web version does not allow this). As a side note during the interview process it’s great to follow up after interview with an email video saying thanks and expressing your excitement. Loom.com is a great tool for this.</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In the mobile app, click the + sign inside the message app and click on the camera to record a video</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9eee1b5b3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9eee1b5b3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some quick tips for networking etiquette *read list* and potentially ask if anything here is surprising… or is anything missing?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eee1b5b3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eee1b5b3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9eee1b5b3b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9eee1b5b3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9eee1b5b3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9eee1b5b3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LinkedIn has some great features that make it a great place to search for jobs. Sometimes you can even apply with one or two clicks using the “Easy Apply” but don’t lean on the short cut too much! Putting the extra time in to apply the old fashioned way works too.</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a69d7f14a0_0_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a69d7f14a0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716E7E"/>
                </a:solidFill>
                <a:latin typeface="Lato"/>
                <a:ea typeface="Lato"/>
                <a:cs typeface="Lato"/>
                <a:sym typeface="Lato"/>
              </a:rPr>
              <a:t>Use the process from the “Find great companies” section of this presentation to find companies </a:t>
            </a:r>
            <a:endParaRPr sz="1200">
              <a:solidFill>
                <a:srgbClr val="716E7E"/>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rgbClr val="716E7E"/>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rgbClr val="716E7E"/>
                </a:solidFill>
                <a:latin typeface="Lato"/>
                <a:ea typeface="Lato"/>
                <a:cs typeface="Lato"/>
                <a:sym typeface="Lato"/>
              </a:rPr>
              <a:t>Click on “Jobs”</a:t>
            </a:r>
            <a:endParaRPr sz="1200">
              <a:solidFill>
                <a:srgbClr val="716E7E"/>
              </a:solidFill>
              <a:latin typeface="Lato"/>
              <a:ea typeface="Lato"/>
              <a:cs typeface="Lato"/>
              <a:sym typeface="Lato"/>
            </a:endParaRPr>
          </a:p>
          <a:p>
            <a:pPr marL="0" lvl="0" indent="0" algn="l" rtl="0">
              <a:spcBef>
                <a:spcPts val="0"/>
              </a:spcBef>
              <a:spcAft>
                <a:spcPts val="0"/>
              </a:spcAft>
              <a:buNone/>
            </a:pPr>
            <a:endParaRPr/>
          </a:p>
          <a:p>
            <a:pPr marL="0" lvl="0" indent="0" algn="l" rtl="0">
              <a:spcBef>
                <a:spcPts val="0"/>
              </a:spcBef>
              <a:spcAft>
                <a:spcPts val="0"/>
              </a:spcAft>
              <a:buNone/>
            </a:pPr>
            <a:r>
              <a:rPr lang="en" sz="1200">
                <a:solidFill>
                  <a:srgbClr val="716E7E"/>
                </a:solidFill>
                <a:latin typeface="Lato"/>
                <a:ea typeface="Lato"/>
                <a:cs typeface="Lato"/>
                <a:sym typeface="Lato"/>
              </a:rPr>
              <a:t>If there is a contact associated with the job posting, send them a quick 1 paragraph message using the cold outreach guidelines expressing your interest. Follow up ~5 days if you don’t hear back</a:t>
            </a:r>
            <a:endParaRPr sz="1200">
              <a:solidFill>
                <a:srgbClr val="716E7E"/>
              </a:solidFill>
              <a:latin typeface="Lato"/>
              <a:ea typeface="Lato"/>
              <a:cs typeface="Lato"/>
              <a:sym typeface="Lato"/>
            </a:endParaRPr>
          </a:p>
          <a:p>
            <a:pPr marL="0" lvl="0" indent="0" algn="l" rtl="0">
              <a:spcBef>
                <a:spcPts val="0"/>
              </a:spcBef>
              <a:spcAft>
                <a:spcPts val="0"/>
              </a:spcAft>
              <a:buNone/>
            </a:pPr>
            <a:endParaRPr sz="1200">
              <a:solidFill>
                <a:srgbClr val="716E7E"/>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endParaRPr sz="1200">
              <a:solidFill>
                <a:srgbClr val="716E7E"/>
              </a:solidFill>
              <a:latin typeface="Lato"/>
              <a:ea typeface="Lato"/>
              <a:cs typeface="Lato"/>
              <a:sym typeface="Lato"/>
            </a:endParaRPr>
          </a:p>
          <a:p>
            <a:pPr marL="0" lvl="0" indent="0" algn="l" rtl="0">
              <a:spcBef>
                <a:spcPts val="0"/>
              </a:spcBef>
              <a:spcAft>
                <a:spcPts val="0"/>
              </a:spcAft>
              <a:buNone/>
            </a:pPr>
            <a:r>
              <a:rPr lang="en"/>
              <a:t>Note: </a:t>
            </a:r>
            <a:r>
              <a:rPr lang="en" sz="1200">
                <a:solidFill>
                  <a:srgbClr val="716E7E"/>
                </a:solidFill>
                <a:latin typeface="Lato"/>
                <a:ea typeface="Lato"/>
                <a:cs typeface="Lato"/>
                <a:sym typeface="Lato"/>
              </a:rPr>
              <a:t>Promoted jobs are generally high priority for those companies because they’re paying extra to promote those specific positions</a:t>
            </a:r>
            <a:endParaRPr sz="1200">
              <a:solidFill>
                <a:srgbClr val="716E7E"/>
              </a:solidFill>
              <a:latin typeface="Lato"/>
              <a:ea typeface="Lato"/>
              <a:cs typeface="Lato"/>
              <a:sym typeface="Lato"/>
            </a:endParaRPr>
          </a:p>
          <a:p>
            <a:pPr marL="0" lvl="0" indent="0" algn="l" rtl="0">
              <a:spcBef>
                <a:spcPts val="0"/>
              </a:spcBef>
              <a:spcAft>
                <a:spcPts val="0"/>
              </a:spcAft>
              <a:buNone/>
            </a:pPr>
            <a:endParaRPr sz="1200">
              <a:solidFill>
                <a:srgbClr val="716E7E"/>
              </a:solidFill>
              <a:latin typeface="Lato"/>
              <a:ea typeface="Lato"/>
              <a:cs typeface="Lato"/>
              <a:sym typeface="Lato"/>
            </a:endParaRPr>
          </a:p>
          <a:p>
            <a:pPr marL="0" lvl="0" indent="0" algn="l" rtl="0">
              <a:spcBef>
                <a:spcPts val="0"/>
              </a:spcBef>
              <a:spcAft>
                <a:spcPts val="0"/>
              </a:spcAft>
              <a:buNone/>
            </a:pPr>
            <a:r>
              <a:rPr lang="en" sz="1200">
                <a:solidFill>
                  <a:srgbClr val="716E7E"/>
                </a:solidFill>
                <a:latin typeface="Lato"/>
                <a:ea typeface="Lato"/>
                <a:cs typeface="Lato"/>
                <a:sym typeface="Lato"/>
              </a:rPr>
              <a:t>*advance slide one click*</a:t>
            </a:r>
            <a:endParaRPr sz="1200">
              <a:solidFill>
                <a:srgbClr val="716E7E"/>
              </a:solidFill>
              <a:latin typeface="Lato"/>
              <a:ea typeface="Lato"/>
              <a:cs typeface="Lato"/>
              <a:sym typeface="Lato"/>
            </a:endParaRPr>
          </a:p>
          <a:p>
            <a:pPr marL="0" lvl="0" indent="0" algn="l" rtl="0">
              <a:spcBef>
                <a:spcPts val="0"/>
              </a:spcBef>
              <a:spcAft>
                <a:spcPts val="0"/>
              </a:spcAft>
              <a:buNone/>
            </a:pPr>
            <a:endParaRPr sz="1200">
              <a:solidFill>
                <a:srgbClr val="716E7E"/>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a:solidFill>
                  <a:srgbClr val="716E7E"/>
                </a:solidFill>
                <a:latin typeface="Lato"/>
                <a:ea typeface="Lato"/>
                <a:cs typeface="Lato"/>
                <a:sym typeface="Lato"/>
              </a:rPr>
              <a:t>If you have connections at the company, mention them tactfully in a message to the recruiter… or reach out to your connections and let them know you applied… ask for any tips for success</a:t>
            </a:r>
            <a:endParaRPr sz="1200">
              <a:solidFill>
                <a:srgbClr val="716E7E"/>
              </a:solidFill>
              <a:latin typeface="Lato"/>
              <a:ea typeface="Lato"/>
              <a:cs typeface="Lato"/>
              <a:sym typeface="Lato"/>
            </a:endParaRPr>
          </a:p>
          <a:p>
            <a:pPr marL="0" lvl="0" indent="0" algn="l" rtl="0">
              <a:spcBef>
                <a:spcPts val="0"/>
              </a:spcBef>
              <a:spcAft>
                <a:spcPts val="0"/>
              </a:spcAft>
              <a:buNone/>
            </a:pPr>
            <a:endParaRPr sz="1200">
              <a:solidFill>
                <a:srgbClr val="716E7E"/>
              </a:solidFill>
              <a:latin typeface="Lato"/>
              <a:ea typeface="Lato"/>
              <a:cs typeface="Lato"/>
              <a:sym typeface="Lato"/>
            </a:endParaRPr>
          </a:p>
          <a:p>
            <a:pPr marL="0" lvl="0" indent="0" algn="l" rtl="0">
              <a:spcBef>
                <a:spcPts val="0"/>
              </a:spcBef>
              <a:spcAft>
                <a:spcPts val="0"/>
              </a:spcAft>
              <a:buNone/>
            </a:pPr>
            <a:r>
              <a:rPr lang="en"/>
              <a:t>*advance slide one click*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sz="1200">
                <a:solidFill>
                  <a:srgbClr val="716E7E"/>
                </a:solidFill>
                <a:latin typeface="Lato"/>
                <a:ea typeface="Lato"/>
                <a:cs typeface="Lato"/>
                <a:sym typeface="Lato"/>
              </a:rPr>
              <a:t>You can save jobs to your board if you want to remember it but aren’t quite ready to apply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9eee1b5b3b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9eee1b5b3b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finally -- If we have or can make 10-15 minutes of time per week to dedicate to creating content on our own profiles through articles and posts, it’s a great way to establish our brand and show our expertise in a given field… we can also document things we’re learning by doing a weekly summary post during an internship or course we are taking. These things also help with discovery.</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9eee1b5b3b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9eee1b5b3b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9eee1b5b3b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9eee1b5b3b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9eee1b5b3b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9eee1b5b3b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Here are some useful tips and tricks to optimize our time spent creating content.</a:t>
            </a:r>
            <a:endParaRPr/>
          </a:p>
          <a:p>
            <a:pPr marL="0" lvl="0" indent="0" algn="l" rtl="0">
              <a:spcBef>
                <a:spcPts val="0"/>
              </a:spcBef>
              <a:spcAft>
                <a:spcPts val="0"/>
              </a:spcAft>
              <a:buNone/>
            </a:pPr>
            <a:endParaRPr/>
          </a:p>
          <a:p>
            <a:pPr marL="0" lvl="0" indent="0" algn="l" rtl="0">
              <a:spcBef>
                <a:spcPts val="0"/>
              </a:spcBef>
              <a:spcAft>
                <a:spcPts val="0"/>
              </a:spcAft>
              <a:buNone/>
            </a:pPr>
            <a:r>
              <a:rPr lang="en"/>
              <a:t>*read when to post and what to post sections*</a:t>
            </a:r>
            <a:endParaRPr/>
          </a:p>
          <a:p>
            <a:pPr marL="0" lvl="0" indent="0" algn="l" rtl="0">
              <a:spcBef>
                <a:spcPts val="0"/>
              </a:spcBef>
              <a:spcAft>
                <a:spcPts val="0"/>
              </a:spcAft>
              <a:buNone/>
            </a:pPr>
            <a:endParaRPr/>
          </a:p>
          <a:p>
            <a:pPr marL="0" lvl="0" indent="0" algn="l" rtl="0">
              <a:spcBef>
                <a:spcPts val="0"/>
              </a:spcBef>
              <a:spcAft>
                <a:spcPts val="0"/>
              </a:spcAft>
              <a:buNone/>
            </a:pPr>
            <a:r>
              <a:rPr lang="en"/>
              <a:t>*advance slide one click*</a:t>
            </a:r>
            <a:endParaRPr/>
          </a:p>
          <a:p>
            <a:pPr marL="0" lvl="0" indent="0" algn="l" rtl="0">
              <a:spcBef>
                <a:spcPts val="0"/>
              </a:spcBef>
              <a:spcAft>
                <a:spcPts val="0"/>
              </a:spcAft>
              <a:buNone/>
            </a:pPr>
            <a:endParaRPr/>
          </a:p>
          <a:p>
            <a:pPr marL="0" lvl="0" indent="0" algn="l" rtl="0">
              <a:spcBef>
                <a:spcPts val="0"/>
              </a:spcBef>
              <a:spcAft>
                <a:spcPts val="0"/>
              </a:spcAft>
              <a:buNone/>
            </a:pPr>
            <a:r>
              <a:rPr lang="en"/>
              <a:t>Here is an example of Earl, a veteran who is now a technology consultant. He shared a post he found interesting and wrote a couple thoughts based off his experience. This is a quick way to create content!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9eee1b5b3b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9" name="Google Shape;489;g9eee1b5b3b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a69d7f14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a69d7f14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a69d7f14a0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a69d7f14a0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511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a69d7f14a0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a69d7f14a0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0032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9eee1b5b3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9eee1b5b3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888ebb0fce_1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888ebb0fce_1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first step in helping companies find us is to make sure our privacy settings make it possible!</a:t>
            </a:r>
            <a:endParaRPr/>
          </a:p>
          <a:p>
            <a:pPr marL="0" lvl="0" indent="0" algn="l" rtl="0">
              <a:spcBef>
                <a:spcPts val="0"/>
              </a:spcBef>
              <a:spcAft>
                <a:spcPts val="0"/>
              </a:spcAft>
              <a:buNone/>
            </a:pPr>
            <a:endParaRPr/>
          </a:p>
          <a:p>
            <a:pPr marL="0" lvl="0" indent="0" algn="l" rtl="0">
              <a:spcBef>
                <a:spcPts val="0"/>
              </a:spcBef>
              <a:spcAft>
                <a:spcPts val="0"/>
              </a:spcAft>
              <a:buNone/>
            </a:pPr>
            <a:r>
              <a:rPr lang="en"/>
              <a:t>To get into your privacy settings, go to your profile page, then click the arrow under “me” in the top right corner, and click “Settings &amp; Privacy” in the account section (red highlights)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a69d7f14a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a69d7f14a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AutoNum type="arabicPeriod"/>
            </a:pPr>
            <a:r>
              <a:rPr lang="en"/>
              <a:t>Now we will walk through the specific privacy settings for each area </a:t>
            </a:r>
            <a:endParaRPr/>
          </a:p>
          <a:p>
            <a:pPr marL="457200" lvl="0" indent="0" algn="l" rtl="0">
              <a:spcBef>
                <a:spcPts val="0"/>
              </a:spcBef>
              <a:spcAft>
                <a:spcPts val="0"/>
              </a:spcAft>
              <a:buNone/>
            </a:pPr>
            <a:br>
              <a:rPr lang="en"/>
            </a:br>
            <a:r>
              <a:rPr lang="en" b="1"/>
              <a:t>*advance slide one click*</a:t>
            </a:r>
            <a:endParaRPr b="1"/>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In the profile viewing options, select “Your name and headline” to allow others to see you. </a:t>
            </a:r>
            <a:endParaRPr/>
          </a:p>
          <a:p>
            <a:pPr marL="457200" lvl="0" indent="0" algn="l" rtl="0">
              <a:spcBef>
                <a:spcPts val="0"/>
              </a:spcBef>
              <a:spcAft>
                <a:spcPts val="0"/>
              </a:spcAft>
              <a:buNone/>
            </a:pPr>
            <a:endParaRPr/>
          </a:p>
          <a:p>
            <a:pPr marL="457200" lvl="0" indent="0" algn="l" rtl="0">
              <a:spcBef>
                <a:spcPts val="0"/>
              </a:spcBef>
              <a:spcAft>
                <a:spcPts val="0"/>
              </a:spcAft>
              <a:buNone/>
            </a:pPr>
            <a:r>
              <a:rPr lang="en" b="1"/>
              <a:t>*advance slide one click*</a:t>
            </a:r>
            <a:endParaRPr b="1"/>
          </a:p>
          <a:p>
            <a:pPr marL="45720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In the story viewing options, select “Your name and headline” to allow people who’s story you’ve viewed to see that you’ve viewed their story. Remember, this is a professional network and as long as you’re using the platform professionally, it’s beneficial to surface in others’ timelines/notifications. </a:t>
            </a:r>
            <a:endParaRPr/>
          </a:p>
          <a:p>
            <a:pPr marL="457200" lvl="0" indent="0" algn="l" rtl="0">
              <a:spcBef>
                <a:spcPts val="0"/>
              </a:spcBef>
              <a:spcAft>
                <a:spcPts val="0"/>
              </a:spcAft>
              <a:buNone/>
            </a:pPr>
            <a:br>
              <a:rPr lang="en"/>
            </a:br>
            <a:r>
              <a:rPr lang="en"/>
              <a:t>Then on that same page if you scroll down you’ll want to select  “Full” for how you want your name to appear (if you have specific personal security concerns, please let me know after this presentation), select “yes” for representing your organization and interests, select “yes” for profile visibility off linkedin, select everyone for who can discover your profile from your email address, and select everyone for who can discover your profile from your phone number. </a:t>
            </a:r>
            <a:br>
              <a:rPr lang="en"/>
            </a:br>
            <a:r>
              <a:rPr lang="en"/>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ccessibility Statement">
    <p:bg>
      <p:bgPr>
        <a:solidFill>
          <a:schemeClr val="accent4"/>
        </a:solidFill>
        <a:effectLst/>
      </p:bgPr>
    </p:bg>
    <p:spTree>
      <p:nvGrpSpPr>
        <p:cNvPr id="1" name=""/>
        <p:cNvGrpSpPr/>
        <p:nvPr/>
      </p:nvGrpSpPr>
      <p:grpSpPr>
        <a:xfrm>
          <a:off x="0" y="0"/>
          <a:ext cx="0" cy="0"/>
          <a:chOff x="0" y="0"/>
          <a:chExt cx="0" cy="0"/>
        </a:xfrm>
      </p:grpSpPr>
      <p:sp>
        <p:nvSpPr>
          <p:cNvPr id="11" name="PPT Accessibility">
            <a:extLst>
              <a:ext uri="{FF2B5EF4-FFF2-40B4-BE49-F238E27FC236}">
                <a16:creationId xmlns:a16="http://schemas.microsoft.com/office/drawing/2014/main" id="{7218C6A0-FE47-3C49-9974-F3CABE12FB6E}"/>
              </a:ext>
            </a:extLst>
          </p:cNvPr>
          <p:cNvSpPr txBox="1"/>
          <p:nvPr/>
        </p:nvSpPr>
        <p:spPr>
          <a:xfrm>
            <a:off x="1110838" y="1407916"/>
            <a:ext cx="6128758" cy="1246495"/>
          </a:xfrm>
          <a:prstGeom prst="rect">
            <a:avLst/>
          </a:prstGeom>
          <a:noFill/>
        </p:spPr>
        <p:txBody>
          <a:bodyPr wrap="square" lIns="0" tIns="0" rIns="0" bIns="0" rtlCol="0">
            <a:spAutoFit/>
          </a:bodyPr>
          <a:lstStyle/>
          <a:p>
            <a:r>
              <a:rPr lang="en-US" sz="1350"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a:t>
            </a:r>
            <a:br>
              <a:rPr lang="en-US" sz="1350" dirty="0">
                <a:solidFill>
                  <a:schemeClr val="bg1"/>
                </a:solidFill>
                <a:effectLst/>
                <a:latin typeface="Acumin Pro" panose="020B0504020202020204" pitchFamily="34" charset="77"/>
              </a:rPr>
            </a:br>
            <a:r>
              <a:rPr lang="en-US" sz="1350" dirty="0">
                <a:solidFill>
                  <a:schemeClr val="bg1"/>
                </a:solidFill>
                <a:effectLst/>
                <a:latin typeface="Acumin Pro" panose="020B0504020202020204" pitchFamily="34" charset="77"/>
              </a:rPr>
              <a:t>to the PowerPoint template could impact accessibility by those with disabilities. Follow the instructions provided by Microsoft Office to ensure that your PowerPoint presentations are accessible to all users:</a:t>
            </a:r>
            <a:endParaRPr lang="en-US" sz="1350" dirty="0">
              <a:solidFill>
                <a:schemeClr val="bg1"/>
              </a:solidFill>
            </a:endParaRPr>
          </a:p>
        </p:txBody>
      </p:sp>
      <p:sp>
        <p:nvSpPr>
          <p:cNvPr id="15" name="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110838" y="3100039"/>
            <a:ext cx="5765747" cy="373949"/>
          </a:xfrm>
          <a:prstGeom prst="rect">
            <a:avLst/>
          </a:prstGeom>
          <a:noFill/>
          <a:ln w="38100">
            <a:noFill/>
          </a:ln>
        </p:spPr>
        <p:txBody>
          <a:bodyPr wrap="square" lIns="0" tIns="0" rIns="0" bIns="0" anchor="t" anchorCtr="0">
            <a:spAutoFit/>
          </a:bodyPr>
          <a:lstStyle>
            <a:lvl1pPr algn="l">
              <a:defRPr sz="135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31" name="Purdue Logo" descr="Purdue Logo">
            <a:extLst>
              <a:ext uri="{FF2B5EF4-FFF2-40B4-BE49-F238E27FC236}">
                <a16:creationId xmlns:a16="http://schemas.microsoft.com/office/drawing/2014/main" id="{5776162E-C11B-0945-A3D0-13135D39C15E}"/>
              </a:ext>
            </a:extLst>
          </p:cNvPr>
          <p:cNvPicPr>
            <a:picLocks noChangeAspect="1"/>
          </p:cNvPicPr>
          <p:nvPr/>
        </p:nvPicPr>
        <p:blipFill>
          <a:blip r:embed="rId2"/>
          <a:stretch>
            <a:fillRect/>
          </a:stretch>
        </p:blipFill>
        <p:spPr>
          <a:xfrm>
            <a:off x="383868" y="4544282"/>
            <a:ext cx="1908400" cy="256199"/>
          </a:xfrm>
          <a:prstGeom prst="rect">
            <a:avLst/>
          </a:prstGeom>
        </p:spPr>
      </p:pic>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3"/>
          <a:stretch>
            <a:fillRect/>
          </a:stretch>
        </p:blipFill>
        <p:spPr>
          <a:xfrm>
            <a:off x="7366000" y="0"/>
            <a:ext cx="1778000" cy="51435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24207" y="4651633"/>
            <a:ext cx="856701" cy="242976"/>
          </a:xfrm>
        </p:spPr>
        <p:txBody>
          <a:bodyPr/>
          <a:lstStyle>
            <a:lvl1pPr>
              <a:defRPr>
                <a:solidFill>
                  <a:schemeClr val="accent4">
                    <a:alpha val="70000"/>
                  </a:schemeClr>
                </a:solidFill>
              </a:defRPr>
            </a:lvl1pPr>
          </a:lstStyle>
          <a:p>
            <a:fld id="{E0C8DACD-4E35-4E4C-AC75-C3DE50F04E7E}" type="datetime1">
              <a:rPr lang="en-US" smtClean="0"/>
              <a:pPr/>
              <a:t>9/19/2022</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4702926"/>
            <a:ext cx="0" cy="1200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3374" y="4635961"/>
            <a:ext cx="365760" cy="27432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372130837"/>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264">
          <p15:clr>
            <a:srgbClr val="FBAE40"/>
          </p15:clr>
        </p15:guide>
        <p15:guide id="8" orient="horz" pos="192">
          <p15:clr>
            <a:srgbClr val="FBAE40"/>
          </p15:clr>
        </p15:guide>
        <p15:guide id="9" pos="6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
  <p:cSld name="Title and Two Column">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311700" y="302100"/>
            <a:ext cx="8520600" cy="583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 name="Google Shape;40;p10"/>
          <p:cNvSpPr txBox="1">
            <a:spLocks noGrp="1"/>
          </p:cNvSpPr>
          <p:nvPr>
            <p:ph type="body" idx="1"/>
          </p:nvPr>
        </p:nvSpPr>
        <p:spPr>
          <a:xfrm>
            <a:off x="311700" y="1290002"/>
            <a:ext cx="3958200" cy="3552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298450" rtl="0">
              <a:spcBef>
                <a:spcPts val="1600"/>
              </a:spcBef>
              <a:spcAft>
                <a:spcPts val="0"/>
              </a:spcAft>
              <a:buSzPts val="1100"/>
              <a:buChar char="○"/>
              <a:defRPr sz="11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85750" rtl="0">
              <a:spcBef>
                <a:spcPts val="1600"/>
              </a:spcBef>
              <a:spcAft>
                <a:spcPts val="0"/>
              </a:spcAft>
              <a:buSzPts val="900"/>
              <a:buChar char="○"/>
              <a:defRPr sz="900"/>
            </a:lvl5pPr>
            <a:lvl6pPr marL="2743200" lvl="5" indent="-285750" rtl="0">
              <a:spcBef>
                <a:spcPts val="1600"/>
              </a:spcBef>
              <a:spcAft>
                <a:spcPts val="0"/>
              </a:spcAft>
              <a:buSzPts val="900"/>
              <a:buChar char="■"/>
              <a:defRPr sz="900"/>
            </a:lvl6pPr>
            <a:lvl7pPr marL="3200400" lvl="6" indent="-285750" rtl="0">
              <a:spcBef>
                <a:spcPts val="1600"/>
              </a:spcBef>
              <a:spcAft>
                <a:spcPts val="0"/>
              </a:spcAft>
              <a:buSzPts val="900"/>
              <a:buChar char="●"/>
              <a:defRPr sz="900"/>
            </a:lvl7pPr>
            <a:lvl8pPr marL="3657600" lvl="7" indent="-285750" rtl="0">
              <a:spcBef>
                <a:spcPts val="1600"/>
              </a:spcBef>
              <a:spcAft>
                <a:spcPts val="0"/>
              </a:spcAft>
              <a:buSzPts val="900"/>
              <a:buChar char="○"/>
              <a:defRPr sz="900"/>
            </a:lvl8pPr>
            <a:lvl9pPr marL="4114800" lvl="8" indent="-285750" rtl="0">
              <a:spcBef>
                <a:spcPts val="1600"/>
              </a:spcBef>
              <a:spcAft>
                <a:spcPts val="1600"/>
              </a:spcAft>
              <a:buSzPts val="900"/>
              <a:buChar char="■"/>
              <a:defRPr sz="900"/>
            </a:lvl9pPr>
          </a:lstStyle>
          <a:p>
            <a:endParaRPr/>
          </a:p>
        </p:txBody>
      </p:sp>
      <p:sp>
        <p:nvSpPr>
          <p:cNvPr id="41" name="Google Shape;41;p10"/>
          <p:cNvSpPr txBox="1">
            <a:spLocks noGrp="1"/>
          </p:cNvSpPr>
          <p:nvPr>
            <p:ph type="body" idx="2"/>
          </p:nvPr>
        </p:nvSpPr>
        <p:spPr>
          <a:xfrm>
            <a:off x="4874100" y="1290002"/>
            <a:ext cx="3958200" cy="3552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298450" rtl="0">
              <a:spcBef>
                <a:spcPts val="1600"/>
              </a:spcBef>
              <a:spcAft>
                <a:spcPts val="0"/>
              </a:spcAft>
              <a:buSzPts val="1100"/>
              <a:buChar char="○"/>
              <a:defRPr sz="1100"/>
            </a:lvl2pPr>
            <a:lvl3pPr marL="1371600" lvl="2" indent="-292100" rtl="0">
              <a:spcBef>
                <a:spcPts val="1600"/>
              </a:spcBef>
              <a:spcAft>
                <a:spcPts val="0"/>
              </a:spcAft>
              <a:buSzPts val="1000"/>
              <a:buChar char="■"/>
              <a:defRPr sz="1000"/>
            </a:lvl3pPr>
            <a:lvl4pPr marL="1828800" lvl="3" indent="-292100" rtl="0">
              <a:spcBef>
                <a:spcPts val="1600"/>
              </a:spcBef>
              <a:spcAft>
                <a:spcPts val="0"/>
              </a:spcAft>
              <a:buSzPts val="1000"/>
              <a:buChar char="●"/>
              <a:defRPr sz="1000"/>
            </a:lvl4pPr>
            <a:lvl5pPr marL="2286000" lvl="4" indent="-285750" rtl="0">
              <a:spcBef>
                <a:spcPts val="1600"/>
              </a:spcBef>
              <a:spcAft>
                <a:spcPts val="0"/>
              </a:spcAft>
              <a:buSzPts val="900"/>
              <a:buChar char="○"/>
              <a:defRPr sz="900"/>
            </a:lvl5pPr>
            <a:lvl6pPr marL="2743200" lvl="5" indent="-285750" rtl="0">
              <a:spcBef>
                <a:spcPts val="1600"/>
              </a:spcBef>
              <a:spcAft>
                <a:spcPts val="0"/>
              </a:spcAft>
              <a:buSzPts val="900"/>
              <a:buChar char="■"/>
              <a:defRPr sz="900"/>
            </a:lvl6pPr>
            <a:lvl7pPr marL="3200400" lvl="6" indent="-285750" rtl="0">
              <a:spcBef>
                <a:spcPts val="1600"/>
              </a:spcBef>
              <a:spcAft>
                <a:spcPts val="0"/>
              </a:spcAft>
              <a:buSzPts val="900"/>
              <a:buChar char="●"/>
              <a:defRPr sz="900"/>
            </a:lvl7pPr>
            <a:lvl8pPr marL="3657600" lvl="7" indent="-285750" rtl="0">
              <a:spcBef>
                <a:spcPts val="1600"/>
              </a:spcBef>
              <a:spcAft>
                <a:spcPts val="0"/>
              </a:spcAft>
              <a:buSzPts val="900"/>
              <a:buChar char="○"/>
              <a:defRPr sz="900"/>
            </a:lvl8pPr>
            <a:lvl9pPr marL="4114800" lvl="8" indent="-285750" rtl="0">
              <a:spcBef>
                <a:spcPts val="1600"/>
              </a:spcBef>
              <a:spcAft>
                <a:spcPts val="1600"/>
              </a:spcAft>
              <a:buSzPts val="900"/>
              <a:buChar char="■"/>
              <a:defRPr sz="900"/>
            </a:lvl9pPr>
          </a:lstStyle>
          <a:p>
            <a:endParaRPr/>
          </a:p>
        </p:txBody>
      </p:sp>
    </p:spTree>
    <p:extLst>
      <p:ext uri="{BB962C8B-B14F-4D97-AF65-F5344CB8AC3E}">
        <p14:creationId xmlns:p14="http://schemas.microsoft.com/office/powerpoint/2010/main" val="3515186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Slide Alt">
  <p:cSld name="Quote Slide Alt">
    <p:bg>
      <p:bgPr>
        <a:solidFill>
          <a:schemeClr val="dk2"/>
        </a:solidFill>
        <a:effectLst/>
      </p:bgPr>
    </p:bg>
    <p:spTree>
      <p:nvGrpSpPr>
        <p:cNvPr id="1" name="Shape 46"/>
        <p:cNvGrpSpPr/>
        <p:nvPr/>
      </p:nvGrpSpPr>
      <p:grpSpPr>
        <a:xfrm>
          <a:off x="0" y="0"/>
          <a:ext cx="0" cy="0"/>
          <a:chOff x="0" y="0"/>
          <a:chExt cx="0" cy="0"/>
        </a:xfrm>
      </p:grpSpPr>
      <p:sp>
        <p:nvSpPr>
          <p:cNvPr id="47" name="Google Shape;47;p12"/>
          <p:cNvSpPr txBox="1">
            <a:spLocks noGrp="1"/>
          </p:cNvSpPr>
          <p:nvPr>
            <p:ph type="title"/>
          </p:nvPr>
        </p:nvSpPr>
        <p:spPr>
          <a:xfrm>
            <a:off x="1845750" y="1032700"/>
            <a:ext cx="5452500" cy="228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500"/>
              <a:buNone/>
              <a:defRPr sz="35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8" name="Google Shape;48;p12"/>
          <p:cNvSpPr txBox="1">
            <a:spLocks noGrp="1"/>
          </p:cNvSpPr>
          <p:nvPr>
            <p:ph type="subTitle" idx="1"/>
          </p:nvPr>
        </p:nvSpPr>
        <p:spPr>
          <a:xfrm>
            <a:off x="2015225" y="3488600"/>
            <a:ext cx="4719900" cy="62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500"/>
              <a:buNone/>
              <a:defRPr sz="1500">
                <a:solidFill>
                  <a:schemeClr val="lt1"/>
                </a:solidFill>
              </a:defRPr>
            </a:lvl1pPr>
            <a:lvl2pPr lvl="1" rtl="0">
              <a:lnSpc>
                <a:spcPct val="100000"/>
              </a:lnSpc>
              <a:spcBef>
                <a:spcPts val="0"/>
              </a:spcBef>
              <a:spcAft>
                <a:spcPts val="0"/>
              </a:spcAft>
              <a:buClr>
                <a:schemeClr val="lt1"/>
              </a:buClr>
              <a:buSzPts val="1500"/>
              <a:buNone/>
              <a:defRPr sz="1500">
                <a:solidFill>
                  <a:schemeClr val="lt1"/>
                </a:solidFill>
              </a:defRPr>
            </a:lvl2pPr>
            <a:lvl3pPr lvl="2" rtl="0">
              <a:lnSpc>
                <a:spcPct val="100000"/>
              </a:lnSpc>
              <a:spcBef>
                <a:spcPts val="0"/>
              </a:spcBef>
              <a:spcAft>
                <a:spcPts val="0"/>
              </a:spcAft>
              <a:buClr>
                <a:schemeClr val="lt1"/>
              </a:buClr>
              <a:buSzPts val="1500"/>
              <a:buNone/>
              <a:defRPr sz="1500">
                <a:solidFill>
                  <a:schemeClr val="lt1"/>
                </a:solidFill>
              </a:defRPr>
            </a:lvl3pPr>
            <a:lvl4pPr lvl="3" rtl="0">
              <a:lnSpc>
                <a:spcPct val="100000"/>
              </a:lnSpc>
              <a:spcBef>
                <a:spcPts val="0"/>
              </a:spcBef>
              <a:spcAft>
                <a:spcPts val="0"/>
              </a:spcAft>
              <a:buClr>
                <a:schemeClr val="lt1"/>
              </a:buClr>
              <a:buSzPts val="1500"/>
              <a:buNone/>
              <a:defRPr sz="1500">
                <a:solidFill>
                  <a:schemeClr val="lt1"/>
                </a:solidFill>
              </a:defRPr>
            </a:lvl4pPr>
            <a:lvl5pPr lvl="4" rtl="0">
              <a:lnSpc>
                <a:spcPct val="100000"/>
              </a:lnSpc>
              <a:spcBef>
                <a:spcPts val="0"/>
              </a:spcBef>
              <a:spcAft>
                <a:spcPts val="0"/>
              </a:spcAft>
              <a:buClr>
                <a:schemeClr val="lt1"/>
              </a:buClr>
              <a:buSzPts val="1500"/>
              <a:buNone/>
              <a:defRPr sz="1500">
                <a:solidFill>
                  <a:schemeClr val="lt1"/>
                </a:solidFill>
              </a:defRPr>
            </a:lvl5pPr>
            <a:lvl6pPr lvl="5" rtl="0">
              <a:lnSpc>
                <a:spcPct val="100000"/>
              </a:lnSpc>
              <a:spcBef>
                <a:spcPts val="0"/>
              </a:spcBef>
              <a:spcAft>
                <a:spcPts val="0"/>
              </a:spcAft>
              <a:buClr>
                <a:schemeClr val="lt1"/>
              </a:buClr>
              <a:buSzPts val="1500"/>
              <a:buNone/>
              <a:defRPr sz="1500">
                <a:solidFill>
                  <a:schemeClr val="lt1"/>
                </a:solidFill>
              </a:defRPr>
            </a:lvl6pPr>
            <a:lvl7pPr lvl="6" rtl="0">
              <a:lnSpc>
                <a:spcPct val="100000"/>
              </a:lnSpc>
              <a:spcBef>
                <a:spcPts val="0"/>
              </a:spcBef>
              <a:spcAft>
                <a:spcPts val="0"/>
              </a:spcAft>
              <a:buClr>
                <a:schemeClr val="lt1"/>
              </a:buClr>
              <a:buSzPts val="1500"/>
              <a:buNone/>
              <a:defRPr sz="1500">
                <a:solidFill>
                  <a:schemeClr val="lt1"/>
                </a:solidFill>
              </a:defRPr>
            </a:lvl7pPr>
            <a:lvl8pPr lvl="7" rtl="0">
              <a:lnSpc>
                <a:spcPct val="100000"/>
              </a:lnSpc>
              <a:spcBef>
                <a:spcPts val="0"/>
              </a:spcBef>
              <a:spcAft>
                <a:spcPts val="0"/>
              </a:spcAft>
              <a:buClr>
                <a:schemeClr val="lt1"/>
              </a:buClr>
              <a:buSzPts val="1500"/>
              <a:buNone/>
              <a:defRPr sz="1500">
                <a:solidFill>
                  <a:schemeClr val="lt1"/>
                </a:solidFill>
              </a:defRPr>
            </a:lvl8pPr>
            <a:lvl9pPr lvl="8" rtl="0">
              <a:lnSpc>
                <a:spcPct val="100000"/>
              </a:lnSpc>
              <a:spcBef>
                <a:spcPts val="0"/>
              </a:spcBef>
              <a:spcAft>
                <a:spcPts val="0"/>
              </a:spcAft>
              <a:buClr>
                <a:schemeClr val="lt1"/>
              </a:buClr>
              <a:buSzPts val="1500"/>
              <a:buNone/>
              <a:defRPr sz="1500">
                <a:solidFill>
                  <a:schemeClr val="lt1"/>
                </a:solidFill>
              </a:defRPr>
            </a:lvl9pPr>
          </a:lstStyle>
          <a:p>
            <a:endParaRPr/>
          </a:p>
        </p:txBody>
      </p:sp>
    </p:spTree>
    <p:extLst>
      <p:ext uri="{BB962C8B-B14F-4D97-AF65-F5344CB8AC3E}">
        <p14:creationId xmlns:p14="http://schemas.microsoft.com/office/powerpoint/2010/main" val="1221377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chemeClr val="dk1"/>
        </a:solidFill>
        <a:effectLst/>
      </p:bgPr>
    </p:bg>
    <p:spTree>
      <p:nvGrpSpPr>
        <p:cNvPr id="1" name="Shape 43"/>
        <p:cNvGrpSpPr/>
        <p:nvPr/>
      </p:nvGrpSpPr>
      <p:grpSpPr>
        <a:xfrm>
          <a:off x="0" y="0"/>
          <a:ext cx="0" cy="0"/>
          <a:chOff x="0" y="0"/>
          <a:chExt cx="0" cy="0"/>
        </a:xfrm>
      </p:grpSpPr>
      <p:sp>
        <p:nvSpPr>
          <p:cNvPr id="44" name="Google Shape;44;p11"/>
          <p:cNvSpPr txBox="1">
            <a:spLocks noGrp="1"/>
          </p:cNvSpPr>
          <p:nvPr>
            <p:ph type="title"/>
          </p:nvPr>
        </p:nvSpPr>
        <p:spPr>
          <a:xfrm>
            <a:off x="1845750" y="1032700"/>
            <a:ext cx="5452500" cy="228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500"/>
              <a:buNone/>
              <a:defRPr sz="35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5" name="Google Shape;45;p11"/>
          <p:cNvSpPr txBox="1">
            <a:spLocks noGrp="1"/>
          </p:cNvSpPr>
          <p:nvPr>
            <p:ph type="subTitle" idx="1"/>
          </p:nvPr>
        </p:nvSpPr>
        <p:spPr>
          <a:xfrm>
            <a:off x="2015225" y="3488600"/>
            <a:ext cx="4719900" cy="62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500"/>
              <a:buNone/>
              <a:defRPr sz="1500">
                <a:solidFill>
                  <a:schemeClr val="lt1"/>
                </a:solidFill>
              </a:defRPr>
            </a:lvl1pPr>
            <a:lvl2pPr lvl="1" rtl="0">
              <a:lnSpc>
                <a:spcPct val="100000"/>
              </a:lnSpc>
              <a:spcBef>
                <a:spcPts val="0"/>
              </a:spcBef>
              <a:spcAft>
                <a:spcPts val="0"/>
              </a:spcAft>
              <a:buClr>
                <a:schemeClr val="lt1"/>
              </a:buClr>
              <a:buSzPts val="1500"/>
              <a:buNone/>
              <a:defRPr sz="1500">
                <a:solidFill>
                  <a:schemeClr val="lt1"/>
                </a:solidFill>
              </a:defRPr>
            </a:lvl2pPr>
            <a:lvl3pPr lvl="2" rtl="0">
              <a:lnSpc>
                <a:spcPct val="100000"/>
              </a:lnSpc>
              <a:spcBef>
                <a:spcPts val="0"/>
              </a:spcBef>
              <a:spcAft>
                <a:spcPts val="0"/>
              </a:spcAft>
              <a:buClr>
                <a:schemeClr val="lt1"/>
              </a:buClr>
              <a:buSzPts val="1500"/>
              <a:buNone/>
              <a:defRPr sz="1500">
                <a:solidFill>
                  <a:schemeClr val="lt1"/>
                </a:solidFill>
              </a:defRPr>
            </a:lvl3pPr>
            <a:lvl4pPr lvl="3" rtl="0">
              <a:lnSpc>
                <a:spcPct val="100000"/>
              </a:lnSpc>
              <a:spcBef>
                <a:spcPts val="0"/>
              </a:spcBef>
              <a:spcAft>
                <a:spcPts val="0"/>
              </a:spcAft>
              <a:buClr>
                <a:schemeClr val="lt1"/>
              </a:buClr>
              <a:buSzPts val="1500"/>
              <a:buNone/>
              <a:defRPr sz="1500">
                <a:solidFill>
                  <a:schemeClr val="lt1"/>
                </a:solidFill>
              </a:defRPr>
            </a:lvl4pPr>
            <a:lvl5pPr lvl="4" rtl="0">
              <a:lnSpc>
                <a:spcPct val="100000"/>
              </a:lnSpc>
              <a:spcBef>
                <a:spcPts val="0"/>
              </a:spcBef>
              <a:spcAft>
                <a:spcPts val="0"/>
              </a:spcAft>
              <a:buClr>
                <a:schemeClr val="lt1"/>
              </a:buClr>
              <a:buSzPts val="1500"/>
              <a:buNone/>
              <a:defRPr sz="1500">
                <a:solidFill>
                  <a:schemeClr val="lt1"/>
                </a:solidFill>
              </a:defRPr>
            </a:lvl5pPr>
            <a:lvl6pPr lvl="5" rtl="0">
              <a:lnSpc>
                <a:spcPct val="100000"/>
              </a:lnSpc>
              <a:spcBef>
                <a:spcPts val="0"/>
              </a:spcBef>
              <a:spcAft>
                <a:spcPts val="0"/>
              </a:spcAft>
              <a:buClr>
                <a:schemeClr val="lt1"/>
              </a:buClr>
              <a:buSzPts val="1500"/>
              <a:buNone/>
              <a:defRPr sz="1500">
                <a:solidFill>
                  <a:schemeClr val="lt1"/>
                </a:solidFill>
              </a:defRPr>
            </a:lvl6pPr>
            <a:lvl7pPr lvl="6" rtl="0">
              <a:lnSpc>
                <a:spcPct val="100000"/>
              </a:lnSpc>
              <a:spcBef>
                <a:spcPts val="0"/>
              </a:spcBef>
              <a:spcAft>
                <a:spcPts val="0"/>
              </a:spcAft>
              <a:buClr>
                <a:schemeClr val="lt1"/>
              </a:buClr>
              <a:buSzPts val="1500"/>
              <a:buNone/>
              <a:defRPr sz="1500">
                <a:solidFill>
                  <a:schemeClr val="lt1"/>
                </a:solidFill>
              </a:defRPr>
            </a:lvl7pPr>
            <a:lvl8pPr lvl="7" rtl="0">
              <a:lnSpc>
                <a:spcPct val="100000"/>
              </a:lnSpc>
              <a:spcBef>
                <a:spcPts val="0"/>
              </a:spcBef>
              <a:spcAft>
                <a:spcPts val="0"/>
              </a:spcAft>
              <a:buClr>
                <a:schemeClr val="lt1"/>
              </a:buClr>
              <a:buSzPts val="1500"/>
              <a:buNone/>
              <a:defRPr sz="1500">
                <a:solidFill>
                  <a:schemeClr val="lt1"/>
                </a:solidFill>
              </a:defRPr>
            </a:lvl8pPr>
            <a:lvl9pPr lvl="8" rtl="0">
              <a:lnSpc>
                <a:spcPct val="100000"/>
              </a:lnSpc>
              <a:spcBef>
                <a:spcPts val="0"/>
              </a:spcBef>
              <a:spcAft>
                <a:spcPts val="0"/>
              </a:spcAft>
              <a:buClr>
                <a:schemeClr val="lt1"/>
              </a:buClr>
              <a:buSzPts val="1500"/>
              <a:buNone/>
              <a:defRPr sz="1500">
                <a:solidFill>
                  <a:schemeClr val="lt1"/>
                </a:solidFill>
              </a:defRPr>
            </a:lvl9pPr>
          </a:lstStyle>
          <a:p>
            <a:endParaRPr/>
          </a:p>
        </p:txBody>
      </p:sp>
    </p:spTree>
    <p:extLst>
      <p:ext uri="{BB962C8B-B14F-4D97-AF65-F5344CB8AC3E}">
        <p14:creationId xmlns:p14="http://schemas.microsoft.com/office/powerpoint/2010/main" val="2955365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0" y="0"/>
            <a:ext cx="9144000" cy="51435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cNvSpPr>
            <a:spLocks noGrp="1"/>
          </p:cNvSpPr>
          <p:nvPr>
            <p:ph type="ctrTitle" hasCustomPrompt="1"/>
          </p:nvPr>
        </p:nvSpPr>
        <p:spPr bwMode="blackWhite">
          <a:xfrm>
            <a:off x="1116117" y="1219683"/>
            <a:ext cx="5933959" cy="1661993"/>
          </a:xfrm>
          <a:prstGeom prst="rect">
            <a:avLst/>
          </a:prstGeom>
          <a:noFill/>
          <a:ln w="38100">
            <a:noFill/>
          </a:ln>
        </p:spPr>
        <p:txBody>
          <a:bodyPr wrap="square" lIns="0" tIns="0" rIns="0" bIns="0" anchor="t" anchorCtr="0">
            <a:spAutoFit/>
          </a:bodyPr>
          <a:lstStyle>
            <a:lvl1pPr algn="l">
              <a:lnSpc>
                <a:spcPct val="80000"/>
              </a:lnSpc>
              <a:defRPr sz="45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121760" y="2992564"/>
            <a:ext cx="5322202" cy="252011"/>
          </a:xfrm>
          <a:noFill/>
        </p:spPr>
        <p:txBody>
          <a:bodyPr wrap="square" lIns="0" tIns="0" rIns="0" bIns="0" anchor="t" anchorCtr="0">
            <a:spAutoFit/>
          </a:bodyPr>
          <a:lstStyle>
            <a:lvl1pPr marL="0" indent="0" algn="l">
              <a:buNone/>
              <a:defRPr sz="1650" b="1" i="0">
                <a:solidFill>
                  <a:schemeClr val="accent2"/>
                </a:solidFill>
                <a:latin typeface="Acumin Pro SemiCondensed" panose="020B0506020202020204" pitchFamily="34" charset="77"/>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a:t>
            </a:r>
            <a:r>
              <a:rPr lang="en-US" dirty="0" err="1"/>
              <a:t>Acumin</a:t>
            </a:r>
            <a:r>
              <a:rPr lang="en-US" dirty="0"/>
              <a:t> Pro Semi Cond Bold 22 </a:t>
            </a:r>
            <a:r>
              <a:rPr lang="en-US" dirty="0" err="1"/>
              <a:t>pt</a:t>
            </a:r>
            <a:endParaRPr lang="en-US" dirty="0"/>
          </a:p>
        </p:txBody>
      </p:sp>
      <p:pic>
        <p:nvPicPr>
          <p:cNvPr id="26" name="Purdue Logo" descr="Purdue Logo">
            <a:extLst>
              <a:ext uri="{FF2B5EF4-FFF2-40B4-BE49-F238E27FC236}">
                <a16:creationId xmlns:a16="http://schemas.microsoft.com/office/drawing/2014/main" id="{F44E78F0-0852-5442-BF6C-E1583D1086C7}"/>
              </a:ext>
            </a:extLst>
          </p:cNvPr>
          <p:cNvPicPr>
            <a:picLocks noChangeAspect="1"/>
          </p:cNvPicPr>
          <p:nvPr/>
        </p:nvPicPr>
        <p:blipFill>
          <a:blip r:embed="rId2"/>
          <a:stretch>
            <a:fillRect/>
          </a:stretch>
        </p:blipFill>
        <p:spPr>
          <a:xfrm>
            <a:off x="383868" y="4544282"/>
            <a:ext cx="1908400" cy="256199"/>
          </a:xfrm>
          <a:prstGeom prst="rect">
            <a:avLst/>
          </a:prstGeom>
        </p:spPr>
      </p:pic>
      <p:pic>
        <p:nvPicPr>
          <p:cNvPr id="25" name="Black Triangle">
            <a:extLst>
              <a:ext uri="{FF2B5EF4-FFF2-40B4-BE49-F238E27FC236}">
                <a16:creationId xmlns:a16="http://schemas.microsoft.com/office/drawing/2014/main" id="{B39FD579-3334-AA49-8C7F-768033BE0C6B}"/>
              </a:ext>
            </a:extLst>
          </p:cNvPr>
          <p:cNvPicPr>
            <a:picLocks noChangeAspect="1"/>
          </p:cNvPicPr>
          <p:nvPr/>
        </p:nvPicPr>
        <p:blipFill>
          <a:blip r:embed="rId3"/>
          <a:stretch>
            <a:fillRect/>
          </a:stretch>
        </p:blipFill>
        <p:spPr>
          <a:xfrm>
            <a:off x="7366000" y="0"/>
            <a:ext cx="1778000" cy="5143500"/>
          </a:xfrm>
          <a:prstGeom prst="rect">
            <a:avLst/>
          </a:prstGeom>
        </p:spPr>
      </p:pic>
      <p:sp>
        <p:nvSpPr>
          <p:cNvPr id="7" name="Date"/>
          <p:cNvSpPr>
            <a:spLocks noGrp="1"/>
          </p:cNvSpPr>
          <p:nvPr>
            <p:ph type="dt" sz="half" idx="10"/>
          </p:nvPr>
        </p:nvSpPr>
        <p:spPr/>
        <p:txBody>
          <a:bodyPr/>
          <a:lstStyle>
            <a:lvl1pPr>
              <a:defRPr>
                <a:solidFill>
                  <a:schemeClr val="accent4">
                    <a:alpha val="70000"/>
                  </a:schemeClr>
                </a:solidFill>
              </a:defRPr>
            </a:lvl1pPr>
          </a:lstStyle>
          <a:p>
            <a:fld id="{049DC8E1-D369-0F48-9062-BB068AFD07CE}" type="datetime1">
              <a:rPr lang="en-US" smtClean="0"/>
              <a:pPr/>
              <a:t>9/19/2022</a:t>
            </a:fld>
            <a:endParaRPr lang="en-US" dirty="0"/>
          </a:p>
        </p:txBody>
      </p:sp>
      <p:cxnSp>
        <p:nvCxnSpPr>
          <p:cNvPr id="33" name="Line">
            <a:extLst>
              <a:ext uri="{FF2B5EF4-FFF2-40B4-BE49-F238E27FC236}">
                <a16:creationId xmlns:a16="http://schemas.microsoft.com/office/drawing/2014/main" id="{E61121D3-034C-A148-89AD-C240C1E7F6F7}"/>
              </a:ext>
            </a:extLst>
          </p:cNvPr>
          <p:cNvCxnSpPr>
            <a:cxnSpLocks/>
          </p:cNvCxnSpPr>
          <p:nvPr/>
        </p:nvCxnSpPr>
        <p:spPr>
          <a:xfrm>
            <a:off x="8400500" y="4702926"/>
            <a:ext cx="0" cy="1200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Slide Number"/>
          <p:cNvSpPr>
            <a:spLocks noGrp="1"/>
          </p:cNvSpPr>
          <p:nvPr>
            <p:ph type="sldNum" sz="quarter" idx="12"/>
          </p:nvPr>
        </p:nvSpPr>
        <p:spPr>
          <a:xfrm>
            <a:off x="8410660" y="4635961"/>
            <a:ext cx="365760" cy="27432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157007448"/>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8" pos="6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5257" y="0"/>
            <a:ext cx="8636000" cy="685800"/>
          </a:xfrm>
          <a:prstGeom prst="rect">
            <a:avLst/>
          </a:prstGeom>
        </p:spPr>
      </p:pic>
      <p:sp>
        <p:nvSpPr>
          <p:cNvPr id="2" name="Title"/>
          <p:cNvSpPr>
            <a:spLocks noGrp="1"/>
          </p:cNvSpPr>
          <p:nvPr>
            <p:ph type="ctrTitle" hasCustomPrompt="1"/>
          </p:nvPr>
        </p:nvSpPr>
        <p:spPr bwMode="blackWhite">
          <a:xfrm>
            <a:off x="1117214" y="332006"/>
            <a:ext cx="6925732" cy="747897"/>
          </a:xfrm>
          <a:prstGeom prst="rect">
            <a:avLst/>
          </a:prstGeom>
          <a:noFill/>
          <a:ln w="38100">
            <a:noFill/>
          </a:ln>
        </p:spPr>
        <p:txBody>
          <a:bodyPr wrap="square" lIns="0" tIns="0" rIns="0" bIns="0" anchor="t" anchorCtr="0">
            <a:spAutoFit/>
          </a:bodyPr>
          <a:lstStyle>
            <a:lvl1pPr algn="l">
              <a:defRPr sz="27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17213" y="1008875"/>
            <a:ext cx="5491495" cy="256199"/>
          </a:xfrm>
          <a:noFill/>
        </p:spPr>
        <p:txBody>
          <a:bodyPr wrap="square" lIns="0" tIns="0" rIns="0" bIns="0" anchor="t" anchorCtr="0">
            <a:spAutoFit/>
          </a:bodyPr>
          <a:lstStyle>
            <a:lvl1pPr marL="0" indent="0" algn="l">
              <a:buNone/>
              <a:defRPr sz="1650" b="1" i="0">
                <a:solidFill>
                  <a:schemeClr val="accent2"/>
                </a:solidFill>
                <a:latin typeface="Acumin Pro SemiCondensed" panose="020B0506020202020204" pitchFamily="34" charset="77"/>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821465" y="1471905"/>
            <a:ext cx="5524500" cy="2558653"/>
          </a:xfrm>
        </p:spPr>
        <p:txBody>
          <a:bodyPr lIns="0" tIns="0" rIns="0" bIns="0">
            <a:normAutofit/>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135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05740" marR="0" lvl="0" indent="-205740" algn="l" defTabSz="3429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05740" marR="0" lvl="0" indent="-205740" algn="l" defTabSz="3429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pic>
        <p:nvPicPr>
          <p:cNvPr id="12" name="Purdue Logo" descr="Purdue Logo">
            <a:extLst>
              <a:ext uri="{FF2B5EF4-FFF2-40B4-BE49-F238E27FC236}">
                <a16:creationId xmlns:a16="http://schemas.microsoft.com/office/drawing/2014/main" id="{B21C3C35-DE04-B844-B5FE-2DE32EB44EA9}"/>
              </a:ext>
            </a:extLst>
          </p:cNvPr>
          <p:cNvPicPr>
            <a:picLocks noChangeAspect="1"/>
          </p:cNvPicPr>
          <p:nvPr/>
        </p:nvPicPr>
        <p:blipFill>
          <a:blip r:embed="rId3"/>
          <a:stretch>
            <a:fillRect/>
          </a:stretch>
        </p:blipFill>
        <p:spPr>
          <a:xfrm>
            <a:off x="384895" y="4548510"/>
            <a:ext cx="1916505" cy="256199"/>
          </a:xfrm>
          <a:prstGeom prst="rect">
            <a:avLst/>
          </a:prstGeom>
        </p:spPr>
      </p:pic>
      <p:sp>
        <p:nvSpPr>
          <p:cNvPr id="28" name="Date">
            <a:extLst>
              <a:ext uri="{FF2B5EF4-FFF2-40B4-BE49-F238E27FC236}">
                <a16:creationId xmlns:a16="http://schemas.microsoft.com/office/drawing/2014/main" id="{32B67432-75BE-B145-B884-FF16D239EAF2}"/>
              </a:ext>
            </a:extLst>
          </p:cNvPr>
          <p:cNvSpPr>
            <a:spLocks noGrp="1"/>
          </p:cNvSpPr>
          <p:nvPr>
            <p:ph type="dt" sz="half" idx="2"/>
          </p:nvPr>
        </p:nvSpPr>
        <p:spPr>
          <a:xfrm>
            <a:off x="7602587" y="4651633"/>
            <a:ext cx="778320" cy="242976"/>
          </a:xfrm>
          <a:prstGeom prst="rect">
            <a:avLst/>
          </a:prstGeom>
        </p:spPr>
        <p:txBody>
          <a:bodyPr vert="horz" lIns="91440" tIns="45720" rIns="91440" bIns="45720" rtlCol="0" anchor="ctr"/>
          <a:lstStyle>
            <a:lvl1pPr algn="r">
              <a:defRPr sz="750" b="0" i="0">
                <a:solidFill>
                  <a:schemeClr val="bg1">
                    <a:alpha val="70000"/>
                  </a:schemeClr>
                </a:solidFill>
                <a:latin typeface="Acumin Pro" panose="020B0504020202020204" pitchFamily="34" charset="77"/>
              </a:defRPr>
            </a:lvl1pPr>
          </a:lstStyle>
          <a:p>
            <a:fld id="{E0C8DACD-4E35-4E4C-AC75-C3DE50F04E7E}" type="datetime1">
              <a:rPr lang="en-US" smtClean="0"/>
              <a:pPr/>
              <a:t>9/19/2022</a:t>
            </a:fld>
            <a:endParaRPr lang="en-US" dirty="0"/>
          </a:p>
        </p:txBody>
      </p:sp>
      <p:cxnSp>
        <p:nvCxnSpPr>
          <p:cNvPr id="30" name="Line">
            <a:extLst>
              <a:ext uri="{FF2B5EF4-FFF2-40B4-BE49-F238E27FC236}">
                <a16:creationId xmlns:a16="http://schemas.microsoft.com/office/drawing/2014/main" id="{58350E96-57A4-414B-9B8B-1430C2B4D38E}"/>
              </a:ext>
            </a:extLst>
          </p:cNvPr>
          <p:cNvCxnSpPr>
            <a:cxnSpLocks/>
          </p:cNvCxnSpPr>
          <p:nvPr/>
        </p:nvCxnSpPr>
        <p:spPr>
          <a:xfrm>
            <a:off x="8400500" y="4702926"/>
            <a:ext cx="0" cy="1200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lide Number">
            <a:extLst>
              <a:ext uri="{FF2B5EF4-FFF2-40B4-BE49-F238E27FC236}">
                <a16:creationId xmlns:a16="http://schemas.microsoft.com/office/drawing/2014/main" id="{49E8753C-A442-034F-B0F4-92D22B3247FE}"/>
              </a:ext>
            </a:extLst>
          </p:cNvPr>
          <p:cNvSpPr>
            <a:spLocks noGrp="1"/>
          </p:cNvSpPr>
          <p:nvPr>
            <p:ph type="sldNum" sz="quarter" idx="4"/>
          </p:nvPr>
        </p:nvSpPr>
        <p:spPr>
          <a:xfrm>
            <a:off x="8413374" y="4635961"/>
            <a:ext cx="365760" cy="274320"/>
          </a:xfrm>
          <a:prstGeom prst="ellipse">
            <a:avLst/>
          </a:prstGeom>
          <a:noFill/>
        </p:spPr>
        <p:txBody>
          <a:bodyPr vert="horz" lIns="18288" tIns="45720" rIns="18288" bIns="45720" rtlCol="0" anchor="ctr">
            <a:noAutofit/>
          </a:bodyPr>
          <a:lstStyle>
            <a:lvl1pPr algn="ctr">
              <a:defRPr sz="75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97539932"/>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32">
          <p15:clr>
            <a:srgbClr val="FBAE40"/>
          </p15:clr>
        </p15:guide>
        <p15:guide id="7" pos="984">
          <p15:clr>
            <a:srgbClr val="FBAE40"/>
          </p15:clr>
        </p15:guide>
        <p15:guide id="8" pos="696">
          <p15:clr>
            <a:srgbClr val="FBAE40"/>
          </p15:clr>
        </p15:guide>
        <p15:guide id="9" pos="11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5257" y="0"/>
            <a:ext cx="8636000" cy="6858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117214" y="332006"/>
            <a:ext cx="6925732" cy="747897"/>
          </a:xfrm>
          <a:prstGeom prst="rect">
            <a:avLst/>
          </a:prstGeom>
          <a:noFill/>
          <a:ln w="38100">
            <a:noFill/>
          </a:ln>
        </p:spPr>
        <p:txBody>
          <a:bodyPr wrap="square" lIns="0" tIns="0" rIns="0" bIns="0" anchor="t" anchorCtr="0">
            <a:spAutoFit/>
          </a:bodyPr>
          <a:lstStyle>
            <a:lvl1pPr algn="l">
              <a:defRPr sz="27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117680" y="1008874"/>
            <a:ext cx="5466371" cy="253916"/>
          </a:xfrm>
          <a:noFill/>
        </p:spPr>
        <p:txBody>
          <a:bodyPr wrap="square" lIns="0" tIns="0" rIns="0" bIns="0" anchor="t" anchorCtr="0">
            <a:spAutoFit/>
          </a:bodyPr>
          <a:lstStyle>
            <a:lvl1pPr marL="0" indent="0" algn="l">
              <a:buNone/>
              <a:defRPr sz="1650" b="1" i="0">
                <a:solidFill>
                  <a:schemeClr val="accent2"/>
                </a:solidFill>
                <a:latin typeface="Acumin Pro SemiCondensed" panose="020B0506020202020204" pitchFamily="34" charset="77"/>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128502" y="1438041"/>
            <a:ext cx="3443499" cy="2558653"/>
          </a:xfrm>
        </p:spPr>
        <p:txBody>
          <a:bodyPr lIns="0" tIns="0" rIns="0" bIns="0">
            <a:normAutofit/>
          </a:bodyPr>
          <a:lstStyle>
            <a:lvl1pPr marL="205740" marR="0" indent="-205740" algn="l" defTabSz="342900" rtl="0" eaLnBrk="1" fontAlgn="auto" latinLnBrk="0" hangingPunct="1">
              <a:lnSpc>
                <a:spcPct val="100000"/>
              </a:lnSpc>
              <a:spcBef>
                <a:spcPts val="0"/>
              </a:spcBef>
              <a:spcAft>
                <a:spcPts val="0"/>
              </a:spcAft>
              <a:buClrTx/>
              <a:buSzTx/>
              <a:buFont typeface="Wingdings" charset="2"/>
              <a:buChar char="§"/>
              <a:tabLst/>
              <a:defRPr sz="135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05740" marR="0" lvl="0" indent="-205740" algn="l" defTabSz="3429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4765676" y="1440657"/>
            <a:ext cx="3965575" cy="2237185"/>
          </a:xfrm>
        </p:spPr>
        <p:txBody>
          <a:bodyPr lIns="0" tIns="0" rIns="0" bIns="0" anchor="ctr" anchorCtr="0"/>
          <a:lstStyle>
            <a:lvl1pPr algn="ctr">
              <a:defRPr b="0" i="0">
                <a:solidFill>
                  <a:schemeClr val="bg1"/>
                </a:solidFill>
                <a:latin typeface="Acumin Pro" panose="020B0504020202020204" pitchFamily="34" charset="77"/>
              </a:defRPr>
            </a:lvl1pPr>
            <a:lvl4pPr marL="514350" indent="0" algn="ctr">
              <a:buNone/>
              <a:defRPr>
                <a:solidFill>
                  <a:schemeClr val="bg1"/>
                </a:solidFill>
              </a:defRPr>
            </a:lvl4pPr>
          </a:lstStyle>
          <a:p>
            <a:pPr lvl="0"/>
            <a:r>
              <a:rPr lang="en-US" dirty="0"/>
              <a:t>Insert picture or chart here</a:t>
            </a:r>
          </a:p>
        </p:txBody>
      </p:sp>
      <p:pic>
        <p:nvPicPr>
          <p:cNvPr id="27" name="Purdue Logo" descr="Purdue Logo">
            <a:extLst>
              <a:ext uri="{FF2B5EF4-FFF2-40B4-BE49-F238E27FC236}">
                <a16:creationId xmlns:a16="http://schemas.microsoft.com/office/drawing/2014/main" id="{5E619A95-EAE7-EE49-8A58-504B622FB101}"/>
              </a:ext>
            </a:extLst>
          </p:cNvPr>
          <p:cNvPicPr>
            <a:picLocks noChangeAspect="1"/>
          </p:cNvPicPr>
          <p:nvPr/>
        </p:nvPicPr>
        <p:blipFill>
          <a:blip r:embed="rId3"/>
          <a:stretch>
            <a:fillRect/>
          </a:stretch>
        </p:blipFill>
        <p:spPr>
          <a:xfrm>
            <a:off x="384895" y="4548510"/>
            <a:ext cx="1916505" cy="256199"/>
          </a:xfrm>
          <a:prstGeom prst="rect">
            <a:avLst/>
          </a:prstGeom>
        </p:spPr>
      </p:pic>
      <p:sp>
        <p:nvSpPr>
          <p:cNvPr id="23" name="Date">
            <a:extLst>
              <a:ext uri="{FF2B5EF4-FFF2-40B4-BE49-F238E27FC236}">
                <a16:creationId xmlns:a16="http://schemas.microsoft.com/office/drawing/2014/main" id="{CF069E70-AF49-2042-836A-1CC5C09B9CCB}"/>
              </a:ext>
            </a:extLst>
          </p:cNvPr>
          <p:cNvSpPr>
            <a:spLocks noGrp="1"/>
          </p:cNvSpPr>
          <p:nvPr>
            <p:ph type="dt" sz="half" idx="2"/>
          </p:nvPr>
        </p:nvSpPr>
        <p:spPr>
          <a:xfrm>
            <a:off x="7537271" y="4651633"/>
            <a:ext cx="843637" cy="242976"/>
          </a:xfrm>
          <a:prstGeom prst="rect">
            <a:avLst/>
          </a:prstGeom>
        </p:spPr>
        <p:txBody>
          <a:bodyPr vert="horz" lIns="91440" tIns="45720" rIns="91440" bIns="45720" rtlCol="0" anchor="ctr"/>
          <a:lstStyle>
            <a:lvl1pPr algn="r">
              <a:defRPr sz="750" b="0" i="0">
                <a:solidFill>
                  <a:schemeClr val="bg1">
                    <a:alpha val="70000"/>
                  </a:schemeClr>
                </a:solidFill>
                <a:latin typeface="Acumin Pro" panose="020B0504020202020204" pitchFamily="34" charset="77"/>
              </a:defRPr>
            </a:lvl1pPr>
          </a:lstStyle>
          <a:p>
            <a:fld id="{E0C8DACD-4E35-4E4C-AC75-C3DE50F04E7E}" type="datetime1">
              <a:rPr lang="en-US" smtClean="0"/>
              <a:pPr/>
              <a:t>9/19/2022</a:t>
            </a:fld>
            <a:endParaRPr lang="en-US" dirty="0"/>
          </a:p>
        </p:txBody>
      </p:sp>
      <p:cxnSp>
        <p:nvCxnSpPr>
          <p:cNvPr id="25" name="Line">
            <a:extLst>
              <a:ext uri="{FF2B5EF4-FFF2-40B4-BE49-F238E27FC236}">
                <a16:creationId xmlns:a16="http://schemas.microsoft.com/office/drawing/2014/main" id="{BCC405A1-23C8-8E4E-940E-49CA3B709385}"/>
              </a:ext>
            </a:extLst>
          </p:cNvPr>
          <p:cNvCxnSpPr>
            <a:cxnSpLocks/>
          </p:cNvCxnSpPr>
          <p:nvPr/>
        </p:nvCxnSpPr>
        <p:spPr>
          <a:xfrm>
            <a:off x="8400500" y="4702926"/>
            <a:ext cx="0" cy="1200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Slide Number">
            <a:extLst>
              <a:ext uri="{FF2B5EF4-FFF2-40B4-BE49-F238E27FC236}">
                <a16:creationId xmlns:a16="http://schemas.microsoft.com/office/drawing/2014/main" id="{50D54855-2B56-7D4D-BC1F-BBB8B58B9663}"/>
              </a:ext>
            </a:extLst>
          </p:cNvPr>
          <p:cNvSpPr>
            <a:spLocks noGrp="1"/>
          </p:cNvSpPr>
          <p:nvPr>
            <p:ph type="sldNum" sz="quarter" idx="4"/>
          </p:nvPr>
        </p:nvSpPr>
        <p:spPr>
          <a:xfrm>
            <a:off x="8413374" y="4635961"/>
            <a:ext cx="365760" cy="274320"/>
          </a:xfrm>
          <a:prstGeom prst="ellipse">
            <a:avLst/>
          </a:prstGeom>
          <a:noFill/>
        </p:spPr>
        <p:txBody>
          <a:bodyPr vert="horz" lIns="18288" tIns="45720" rIns="18288" bIns="45720" rtlCol="0" anchor="ctr">
            <a:noAutofit/>
          </a:bodyPr>
          <a:lstStyle>
            <a:lvl1pPr algn="ctr">
              <a:defRPr sz="75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057546671"/>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69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Description of Picture">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9144000" cy="51435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381000" y="228600"/>
            <a:ext cx="2879168" cy="747897"/>
          </a:xfrm>
          <a:prstGeom prst="rect">
            <a:avLst/>
          </a:prstGeom>
          <a:noFill/>
          <a:ln w="38100">
            <a:noFill/>
          </a:ln>
        </p:spPr>
        <p:txBody>
          <a:bodyPr wrap="square" lIns="0" tIns="0" rIns="0" bIns="0" anchor="t" anchorCtr="0">
            <a:spAutoFit/>
          </a:bodyPr>
          <a:lstStyle>
            <a:lvl1pPr algn="l">
              <a:defRPr sz="135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31" name="Purdue Logo" descr="Purdue Logo">
            <a:extLst>
              <a:ext uri="{FF2B5EF4-FFF2-40B4-BE49-F238E27FC236}">
                <a16:creationId xmlns:a16="http://schemas.microsoft.com/office/drawing/2014/main" id="{5776162E-C11B-0945-A3D0-13135D39C15E}"/>
              </a:ext>
            </a:extLst>
          </p:cNvPr>
          <p:cNvPicPr>
            <a:picLocks noChangeAspect="1"/>
          </p:cNvPicPr>
          <p:nvPr/>
        </p:nvPicPr>
        <p:blipFill>
          <a:blip r:embed="rId2"/>
          <a:stretch>
            <a:fillRect/>
          </a:stretch>
        </p:blipFill>
        <p:spPr>
          <a:xfrm>
            <a:off x="383868" y="4544282"/>
            <a:ext cx="1908400" cy="256199"/>
          </a:xfrm>
          <a:prstGeom prst="rect">
            <a:avLst/>
          </a:prstGeom>
        </p:spPr>
      </p:pic>
      <p:pic>
        <p:nvPicPr>
          <p:cNvPr id="29" name="Gold Triangle">
            <a:extLst>
              <a:ext uri="{FF2B5EF4-FFF2-40B4-BE49-F238E27FC236}">
                <a16:creationId xmlns:a16="http://schemas.microsoft.com/office/drawing/2014/main" id="{6C3B8210-1510-C644-9CE9-0E6E1BA9961F}"/>
              </a:ext>
            </a:extLst>
          </p:cNvPr>
          <p:cNvPicPr>
            <a:picLocks noChangeAspect="1"/>
          </p:cNvPicPr>
          <p:nvPr/>
        </p:nvPicPr>
        <p:blipFill>
          <a:blip r:embed="rId3"/>
          <a:stretch>
            <a:fillRect/>
          </a:stretch>
        </p:blipFill>
        <p:spPr>
          <a:xfrm>
            <a:off x="7366000" y="0"/>
            <a:ext cx="1778000" cy="5143500"/>
          </a:xfrm>
          <a:prstGeom prst="rect">
            <a:avLst/>
          </a:prstGeom>
        </p:spPr>
      </p:pic>
      <p:sp>
        <p:nvSpPr>
          <p:cNvPr id="19" name="Date">
            <a:extLst>
              <a:ext uri="{FF2B5EF4-FFF2-40B4-BE49-F238E27FC236}">
                <a16:creationId xmlns:a16="http://schemas.microsoft.com/office/drawing/2014/main" id="{AAF94E19-ED71-7845-B4E1-5D3EA4F2593F}"/>
              </a:ext>
            </a:extLst>
          </p:cNvPr>
          <p:cNvSpPr>
            <a:spLocks noGrp="1"/>
          </p:cNvSpPr>
          <p:nvPr>
            <p:ph type="dt" sz="half" idx="10"/>
          </p:nvPr>
        </p:nvSpPr>
        <p:spPr>
          <a:xfrm>
            <a:off x="7524207" y="4651633"/>
            <a:ext cx="856700" cy="242976"/>
          </a:xfrm>
        </p:spPr>
        <p:txBody>
          <a:bodyPr/>
          <a:lstStyle>
            <a:lvl1pPr>
              <a:defRPr>
                <a:solidFill>
                  <a:schemeClr val="accent4">
                    <a:alpha val="70000"/>
                  </a:schemeClr>
                </a:solidFill>
              </a:defRPr>
            </a:lvl1pPr>
          </a:lstStyle>
          <a:p>
            <a:fld id="{E0C8DACD-4E35-4E4C-AC75-C3DE50F04E7E}" type="datetime1">
              <a:rPr lang="en-US" smtClean="0"/>
              <a:pPr/>
              <a:t>9/19/2022</a:t>
            </a:fld>
            <a:endParaRPr lang="en-US" dirty="0"/>
          </a:p>
        </p:txBody>
      </p:sp>
      <p:cxnSp>
        <p:nvCxnSpPr>
          <p:cNvPr id="22" name="Line">
            <a:extLst>
              <a:ext uri="{FF2B5EF4-FFF2-40B4-BE49-F238E27FC236}">
                <a16:creationId xmlns:a16="http://schemas.microsoft.com/office/drawing/2014/main" id="{6E05FCF8-5823-9D4D-B7F3-412E5BDD4E01}"/>
              </a:ext>
            </a:extLst>
          </p:cNvPr>
          <p:cNvCxnSpPr>
            <a:cxnSpLocks/>
          </p:cNvCxnSpPr>
          <p:nvPr/>
        </p:nvCxnSpPr>
        <p:spPr>
          <a:xfrm>
            <a:off x="8400500" y="4702926"/>
            <a:ext cx="0" cy="1200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Slide Number">
            <a:extLst>
              <a:ext uri="{FF2B5EF4-FFF2-40B4-BE49-F238E27FC236}">
                <a16:creationId xmlns:a16="http://schemas.microsoft.com/office/drawing/2014/main" id="{14A543BD-A296-7346-B649-5BA64898AF2C}"/>
              </a:ext>
            </a:extLst>
          </p:cNvPr>
          <p:cNvSpPr>
            <a:spLocks noGrp="1"/>
          </p:cNvSpPr>
          <p:nvPr>
            <p:ph type="sldNum" sz="quarter" idx="12"/>
          </p:nvPr>
        </p:nvSpPr>
        <p:spPr>
          <a:xfrm>
            <a:off x="8413374" y="4635961"/>
            <a:ext cx="365760" cy="27432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860402215"/>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264">
          <p15:clr>
            <a:srgbClr val="FBAE40"/>
          </p15:clr>
        </p15:guide>
        <p15:guide id="8" orient="horz" pos="192">
          <p15:clr>
            <a:srgbClr val="FBAE40"/>
          </p15:clr>
        </p15:guide>
        <p15:guide id="9" pos="2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9143999" cy="51391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170159" y="1099925"/>
            <a:ext cx="4814498" cy="908230"/>
          </a:xfrm>
          <a:prstGeom prst="rect">
            <a:avLst/>
          </a:prstGeom>
          <a:noFill/>
          <a:ln w="38100">
            <a:noFill/>
          </a:ln>
        </p:spPr>
        <p:txBody>
          <a:bodyPr wrap="square" lIns="0" tIns="0" rIns="0" bIns="0" anchor="t" anchorCtr="0">
            <a:spAutoFit/>
          </a:bodyPr>
          <a:lstStyle>
            <a:lvl1pPr algn="ctr">
              <a:defRPr sz="6450" b="0" i="0" cap="none" spc="0">
                <a:solidFill>
                  <a:schemeClr val="accent2"/>
                </a:solidFill>
                <a:latin typeface="United Sans Rg Md" pitchFamily="50" charset="0"/>
              </a:defRPr>
            </a:lvl1pPr>
          </a:lstStyle>
          <a:p>
            <a:r>
              <a:rPr lang="en-US" dirty="0"/>
              <a:t>123</a:t>
            </a:r>
          </a:p>
        </p:txBody>
      </p:sp>
      <p:sp>
        <p:nvSpPr>
          <p:cNvPr id="20" name="Black Bar">
            <a:extLst>
              <a:ext uri="{FF2B5EF4-FFF2-40B4-BE49-F238E27FC236}">
                <a16:creationId xmlns:a16="http://schemas.microsoft.com/office/drawing/2014/main" id="{EACB2F0C-1C3D-CD48-AD13-7B5AD683F7C7}"/>
              </a:ext>
            </a:extLst>
          </p:cNvPr>
          <p:cNvSpPr/>
          <p:nvPr/>
        </p:nvSpPr>
        <p:spPr>
          <a:xfrm>
            <a:off x="1986208" y="2058316"/>
            <a:ext cx="5179092" cy="330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1986208" y="2029856"/>
            <a:ext cx="5171597" cy="415499"/>
          </a:xfrm>
          <a:noFill/>
        </p:spPr>
        <p:txBody>
          <a:bodyPr wrap="square" lIns="0" tIns="0" rIns="0" bIns="0" anchor="t" anchorCtr="0">
            <a:spAutoFit/>
          </a:bodyPr>
          <a:lstStyle>
            <a:lvl1pPr marL="0" indent="0" algn="ctr">
              <a:buNone/>
              <a:defRPr sz="2700" b="1" i="0" spc="225">
                <a:solidFill>
                  <a:schemeClr val="accent4"/>
                </a:solidFill>
                <a:latin typeface="United Sans Cd Md" pitchFamily="50" charset="0"/>
              </a:defRPr>
            </a:lvl1pPr>
            <a:lvl2pPr marL="342900" indent="0" algn="ctr">
              <a:buNone/>
              <a:defRPr sz="1425"/>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156451" y="2655264"/>
            <a:ext cx="5008850" cy="842058"/>
          </a:xfrm>
        </p:spPr>
        <p:txBody>
          <a:bodyPr lIns="0" tIns="0" rIns="0" bIns="0">
            <a:noAutofit/>
          </a:bodyPr>
          <a:lstStyle>
            <a:lvl1pPr marL="0" marR="0" indent="0" algn="l" defTabSz="3429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32" name="Purdue Logo" descr="Purdue Logo">
            <a:extLst>
              <a:ext uri="{FF2B5EF4-FFF2-40B4-BE49-F238E27FC236}">
                <a16:creationId xmlns:a16="http://schemas.microsoft.com/office/drawing/2014/main" id="{25D3AC7F-20A7-5D42-9A16-9813B5031FF5}"/>
              </a:ext>
            </a:extLst>
          </p:cNvPr>
          <p:cNvPicPr>
            <a:picLocks noChangeAspect="1"/>
          </p:cNvPicPr>
          <p:nvPr/>
        </p:nvPicPr>
        <p:blipFill>
          <a:blip r:embed="rId2"/>
          <a:stretch>
            <a:fillRect/>
          </a:stretch>
        </p:blipFill>
        <p:spPr>
          <a:xfrm>
            <a:off x="383868" y="4544282"/>
            <a:ext cx="1908400" cy="256199"/>
          </a:xfrm>
          <a:prstGeom prst="rect">
            <a:avLst/>
          </a:prstGeom>
        </p:spPr>
      </p:pic>
      <p:pic>
        <p:nvPicPr>
          <p:cNvPr id="24" name="Gold Triangle">
            <a:extLst>
              <a:ext uri="{FF2B5EF4-FFF2-40B4-BE49-F238E27FC236}">
                <a16:creationId xmlns:a16="http://schemas.microsoft.com/office/drawing/2014/main" id="{4DC803D7-BDE8-2740-B36D-EB98236EB729}"/>
              </a:ext>
            </a:extLst>
          </p:cNvPr>
          <p:cNvPicPr>
            <a:picLocks noChangeAspect="1"/>
          </p:cNvPicPr>
          <p:nvPr/>
        </p:nvPicPr>
        <p:blipFill>
          <a:blip r:embed="rId3"/>
          <a:stretch>
            <a:fillRect/>
          </a:stretch>
        </p:blipFill>
        <p:spPr>
          <a:xfrm>
            <a:off x="7366000" y="0"/>
            <a:ext cx="1778000" cy="5143500"/>
          </a:xfrm>
          <a:prstGeom prst="rect">
            <a:avLst/>
          </a:prstGeom>
        </p:spPr>
      </p:pic>
      <p:sp>
        <p:nvSpPr>
          <p:cNvPr id="25" name="Date">
            <a:extLst>
              <a:ext uri="{FF2B5EF4-FFF2-40B4-BE49-F238E27FC236}">
                <a16:creationId xmlns:a16="http://schemas.microsoft.com/office/drawing/2014/main" id="{A7492D50-D618-9F40-B9F2-9B08441829B8}"/>
              </a:ext>
            </a:extLst>
          </p:cNvPr>
          <p:cNvSpPr>
            <a:spLocks noGrp="1"/>
          </p:cNvSpPr>
          <p:nvPr>
            <p:ph type="dt" sz="half" idx="10"/>
          </p:nvPr>
        </p:nvSpPr>
        <p:spPr>
          <a:xfrm>
            <a:off x="7615647" y="4651633"/>
            <a:ext cx="765261" cy="242976"/>
          </a:xfrm>
        </p:spPr>
        <p:txBody>
          <a:bodyPr/>
          <a:lstStyle>
            <a:lvl1pPr>
              <a:defRPr>
                <a:solidFill>
                  <a:schemeClr val="accent4">
                    <a:alpha val="70000"/>
                  </a:schemeClr>
                </a:solidFill>
              </a:defRPr>
            </a:lvl1pPr>
          </a:lstStyle>
          <a:p>
            <a:fld id="{E0C8DACD-4E35-4E4C-AC75-C3DE50F04E7E}" type="datetime1">
              <a:rPr lang="en-US" smtClean="0"/>
              <a:pPr/>
              <a:t>9/19/2022</a:t>
            </a:fld>
            <a:endParaRPr lang="en-US" dirty="0"/>
          </a:p>
        </p:txBody>
      </p:sp>
      <p:cxnSp>
        <p:nvCxnSpPr>
          <p:cNvPr id="27" name="Line">
            <a:extLst>
              <a:ext uri="{FF2B5EF4-FFF2-40B4-BE49-F238E27FC236}">
                <a16:creationId xmlns:a16="http://schemas.microsoft.com/office/drawing/2014/main" id="{8F96F97C-D2D6-7949-BDC5-C0B91FB918BD}"/>
              </a:ext>
            </a:extLst>
          </p:cNvPr>
          <p:cNvCxnSpPr>
            <a:cxnSpLocks/>
          </p:cNvCxnSpPr>
          <p:nvPr/>
        </p:nvCxnSpPr>
        <p:spPr>
          <a:xfrm>
            <a:off x="8400500" y="4702926"/>
            <a:ext cx="0" cy="1200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Slide Number">
            <a:extLst>
              <a:ext uri="{FF2B5EF4-FFF2-40B4-BE49-F238E27FC236}">
                <a16:creationId xmlns:a16="http://schemas.microsoft.com/office/drawing/2014/main" id="{8E13B548-F076-CF46-A887-15D7D4869738}"/>
              </a:ext>
            </a:extLst>
          </p:cNvPr>
          <p:cNvSpPr>
            <a:spLocks noGrp="1"/>
          </p:cNvSpPr>
          <p:nvPr>
            <p:ph type="sldNum" sz="quarter" idx="12"/>
          </p:nvPr>
        </p:nvSpPr>
        <p:spPr>
          <a:xfrm>
            <a:off x="8413374" y="4635961"/>
            <a:ext cx="365760" cy="27432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56673140"/>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orient="horz" pos="1008">
          <p15:clr>
            <a:srgbClr val="FBAE40"/>
          </p15:clr>
        </p15:guide>
        <p15:guide id="8" orient="horz" pos="148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9144000" cy="51435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p:cNvSpPr>
            <a:spLocks noGrp="1"/>
          </p:cNvSpPr>
          <p:nvPr>
            <p:ph type="ctrTitle" hasCustomPrompt="1"/>
          </p:nvPr>
        </p:nvSpPr>
        <p:spPr bwMode="blackWhite">
          <a:xfrm>
            <a:off x="1089145" y="1168250"/>
            <a:ext cx="5500897" cy="640560"/>
          </a:xfrm>
          <a:prstGeom prst="rect">
            <a:avLst/>
          </a:prstGeom>
          <a:noFill/>
          <a:ln w="38100">
            <a:noFill/>
          </a:ln>
        </p:spPr>
        <p:txBody>
          <a:bodyPr wrap="square" lIns="0" tIns="0" rIns="0" bIns="0" anchor="t" anchorCtr="0">
            <a:spAutoFit/>
          </a:bodyPr>
          <a:lstStyle>
            <a:lvl1pPr algn="l">
              <a:defRPr sz="45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107312" y="1933867"/>
            <a:ext cx="5500891" cy="660593"/>
          </a:xfrm>
        </p:spPr>
        <p:txBody>
          <a:bodyPr lIns="0" tIns="0" rIns="0" bIns="0">
            <a:noAutofit/>
          </a:bodyPr>
          <a:lstStyle>
            <a:lvl1pPr marL="0" marR="0" indent="0" algn="l" defTabSz="342900" rtl="0" eaLnBrk="1" fontAlgn="auto" latinLnBrk="0" hangingPunct="1">
              <a:lnSpc>
                <a:spcPct val="100000"/>
              </a:lnSpc>
              <a:spcBef>
                <a:spcPts val="0"/>
              </a:spcBef>
              <a:spcAft>
                <a:spcPts val="0"/>
              </a:spcAft>
              <a:buClrTx/>
              <a:buSzTx/>
              <a:buFontTx/>
              <a:buNone/>
              <a:tabLst/>
              <a:defRPr sz="135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26" name="Purdue Logo" descr="Purdue Logo">
            <a:extLst>
              <a:ext uri="{FF2B5EF4-FFF2-40B4-BE49-F238E27FC236}">
                <a16:creationId xmlns:a16="http://schemas.microsoft.com/office/drawing/2014/main" id="{9B76C55F-AF8B-C44C-A4FF-D099B1735D66}"/>
              </a:ext>
            </a:extLst>
          </p:cNvPr>
          <p:cNvPicPr>
            <a:picLocks noChangeAspect="1"/>
          </p:cNvPicPr>
          <p:nvPr/>
        </p:nvPicPr>
        <p:blipFill>
          <a:blip r:embed="rId2"/>
          <a:stretch>
            <a:fillRect/>
          </a:stretch>
        </p:blipFill>
        <p:spPr>
          <a:xfrm>
            <a:off x="383868" y="4544282"/>
            <a:ext cx="1908400" cy="256199"/>
          </a:xfrm>
          <a:prstGeom prst="rect">
            <a:avLst/>
          </a:prstGeom>
        </p:spPr>
      </p:pic>
      <p:pic>
        <p:nvPicPr>
          <p:cNvPr id="21" name="Black Triangle">
            <a:extLst>
              <a:ext uri="{FF2B5EF4-FFF2-40B4-BE49-F238E27FC236}">
                <a16:creationId xmlns:a16="http://schemas.microsoft.com/office/drawing/2014/main" id="{237F821D-D4B4-C442-814B-E1605BD7539E}"/>
              </a:ext>
            </a:extLst>
          </p:cNvPr>
          <p:cNvPicPr>
            <a:picLocks noChangeAspect="1"/>
          </p:cNvPicPr>
          <p:nvPr/>
        </p:nvPicPr>
        <p:blipFill>
          <a:blip r:embed="rId3"/>
          <a:stretch>
            <a:fillRect/>
          </a:stretch>
        </p:blipFill>
        <p:spPr>
          <a:xfrm>
            <a:off x="7366000" y="0"/>
            <a:ext cx="1778000" cy="5143500"/>
          </a:xfrm>
          <a:prstGeom prst="rect">
            <a:avLst/>
          </a:prstGeom>
        </p:spPr>
      </p:pic>
      <p:sp>
        <p:nvSpPr>
          <p:cNvPr id="22" name="Date">
            <a:extLst>
              <a:ext uri="{FF2B5EF4-FFF2-40B4-BE49-F238E27FC236}">
                <a16:creationId xmlns:a16="http://schemas.microsoft.com/office/drawing/2014/main" id="{F8CD2E15-DFA2-0F4C-8839-A9AD4504A2B8}"/>
              </a:ext>
            </a:extLst>
          </p:cNvPr>
          <p:cNvSpPr>
            <a:spLocks noGrp="1"/>
          </p:cNvSpPr>
          <p:nvPr>
            <p:ph type="dt" sz="half" idx="10"/>
          </p:nvPr>
        </p:nvSpPr>
        <p:spPr>
          <a:xfrm>
            <a:off x="7563395" y="4651633"/>
            <a:ext cx="817513" cy="242976"/>
          </a:xfrm>
        </p:spPr>
        <p:txBody>
          <a:bodyPr/>
          <a:lstStyle>
            <a:lvl1pPr>
              <a:defRPr>
                <a:solidFill>
                  <a:schemeClr val="accent4">
                    <a:alpha val="70000"/>
                  </a:schemeClr>
                </a:solidFill>
              </a:defRPr>
            </a:lvl1pPr>
          </a:lstStyle>
          <a:p>
            <a:fld id="{E0C8DACD-4E35-4E4C-AC75-C3DE50F04E7E}" type="datetime1">
              <a:rPr lang="en-US" smtClean="0"/>
              <a:pPr/>
              <a:t>9/19/2022</a:t>
            </a:fld>
            <a:endParaRPr lang="en-US" dirty="0"/>
          </a:p>
        </p:txBody>
      </p:sp>
      <p:cxnSp>
        <p:nvCxnSpPr>
          <p:cNvPr id="25" name="Line">
            <a:extLst>
              <a:ext uri="{FF2B5EF4-FFF2-40B4-BE49-F238E27FC236}">
                <a16:creationId xmlns:a16="http://schemas.microsoft.com/office/drawing/2014/main" id="{A45DD0F1-B8FD-0047-817A-E2982F127A6A}"/>
              </a:ext>
            </a:extLst>
          </p:cNvPr>
          <p:cNvCxnSpPr>
            <a:cxnSpLocks/>
          </p:cNvCxnSpPr>
          <p:nvPr/>
        </p:nvCxnSpPr>
        <p:spPr>
          <a:xfrm>
            <a:off x="8400500" y="4702926"/>
            <a:ext cx="0" cy="1200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Slide Number">
            <a:extLst>
              <a:ext uri="{FF2B5EF4-FFF2-40B4-BE49-F238E27FC236}">
                <a16:creationId xmlns:a16="http://schemas.microsoft.com/office/drawing/2014/main" id="{ACFC5D5C-1C9B-F148-A910-72ADDA93ABF0}"/>
              </a:ext>
            </a:extLst>
          </p:cNvPr>
          <p:cNvSpPr>
            <a:spLocks noGrp="1"/>
          </p:cNvSpPr>
          <p:nvPr>
            <p:ph type="sldNum" sz="quarter" idx="12"/>
          </p:nvPr>
        </p:nvSpPr>
        <p:spPr>
          <a:xfrm>
            <a:off x="8413374" y="4635961"/>
            <a:ext cx="365760" cy="274320"/>
          </a:xfrm>
        </p:spPr>
        <p:txBody>
          <a:bodyPr/>
          <a:lstStyle>
            <a:lvl1pPr>
              <a:defRPr>
                <a:solidFill>
                  <a:schemeClr val="accent4"/>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80735790"/>
      </p:ext>
    </p:extLst>
  </p:cSld>
  <p:clrMapOvr>
    <a:overrideClrMapping bg1="dk1" tx1="lt1" bg2="dk2" tx2="lt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3960">
          <p15:clr>
            <a:srgbClr val="FBAE40"/>
          </p15:clr>
        </p15:guide>
        <p15:guide id="4" pos="4464">
          <p15:clr>
            <a:srgbClr val="FBAE40"/>
          </p15:clr>
        </p15:guide>
        <p15:guide id="5" pos="5136">
          <p15:clr>
            <a:srgbClr val="FBAE40"/>
          </p15:clr>
        </p15:guide>
        <p15:guide id="6" orient="horz" pos="4080">
          <p15:clr>
            <a:srgbClr val="FBAE40"/>
          </p15:clr>
        </p15:guide>
        <p15:guide id="7" pos="69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Divider" type="secHead">
  <p:cSld name="Section Divider">
    <p:bg>
      <p:bgPr>
        <a:solidFill>
          <a:schemeClr val="dk1"/>
        </a:solid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2662500" y="1868050"/>
            <a:ext cx="3819000" cy="10371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500"/>
              <a:buNone/>
              <a:defRPr sz="35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373780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311700" y="302100"/>
            <a:ext cx="8520600" cy="583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5770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6" y="723519"/>
            <a:ext cx="5937755"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6" y="1978534"/>
            <a:ext cx="5937755" cy="2326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15647" y="4651633"/>
            <a:ext cx="765261" cy="242976"/>
          </a:xfrm>
          <a:prstGeom prst="rect">
            <a:avLst/>
          </a:prstGeom>
        </p:spPr>
        <p:txBody>
          <a:bodyPr vert="horz" lIns="91440" tIns="45720" rIns="91440" bIns="45720" rtlCol="0" anchor="ctr"/>
          <a:lstStyle>
            <a:lvl1pPr algn="r">
              <a:defRPr sz="750" b="0" i="0">
                <a:solidFill>
                  <a:schemeClr val="bg1">
                    <a:alpha val="70000"/>
                  </a:schemeClr>
                </a:solidFill>
                <a:latin typeface="Acumin Pro" panose="020B0504020202020204" pitchFamily="34" charset="77"/>
              </a:defRPr>
            </a:lvl1pPr>
          </a:lstStyle>
          <a:p>
            <a:fld id="{E0C8DACD-4E35-4E4C-AC75-C3DE50F04E7E}" type="datetime1">
              <a:rPr lang="en-US" smtClean="0"/>
              <a:pPr/>
              <a:t>9/19/2022</a:t>
            </a:fld>
            <a:endParaRPr lang="en-US" dirty="0"/>
          </a:p>
        </p:txBody>
      </p:sp>
      <p:sp>
        <p:nvSpPr>
          <p:cNvPr id="5" name="Footer Placeholder 4"/>
          <p:cNvSpPr>
            <a:spLocks noGrp="1"/>
          </p:cNvSpPr>
          <p:nvPr>
            <p:ph type="ftr" sz="quarter" idx="3"/>
          </p:nvPr>
        </p:nvSpPr>
        <p:spPr>
          <a:xfrm>
            <a:off x="853384" y="4664372"/>
            <a:ext cx="4556664" cy="240030"/>
          </a:xfrm>
          <a:prstGeom prst="rect">
            <a:avLst/>
          </a:prstGeom>
        </p:spPr>
        <p:txBody>
          <a:bodyPr vert="horz" lIns="91440" tIns="45720" rIns="91440" bIns="45720" rtlCol="0" anchor="ctr"/>
          <a:lstStyle>
            <a:lvl1pPr algn="l">
              <a:defRPr sz="7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474334" y="4635961"/>
            <a:ext cx="365760" cy="274320"/>
          </a:xfrm>
          <a:prstGeom prst="ellipse">
            <a:avLst/>
          </a:prstGeom>
          <a:noFill/>
        </p:spPr>
        <p:txBody>
          <a:bodyPr vert="horz" lIns="18288" tIns="45720" rIns="18288" bIns="45720" rtlCol="0" anchor="ctr">
            <a:noAutofit/>
          </a:bodyPr>
          <a:lstStyle>
            <a:lvl1pPr algn="ctr">
              <a:defRPr sz="750" b="1" i="0" spc="0" baseline="0">
                <a:solidFill>
                  <a:schemeClr val="bg1"/>
                </a:solidFill>
                <a:latin typeface="Acumin Pro Semibold" panose="020B0504020202020204" pitchFamily="34" charset="77"/>
              </a:defRPr>
            </a:lvl1pPr>
          </a:lstStyle>
          <a:p>
            <a:fld id="{8A7A6979-0714-4377-B894-6BE4C2D6E202}" type="slidenum">
              <a:rPr lang="en-US" smtClean="0"/>
              <a:pPr/>
              <a:t>‹#›</a:t>
            </a:fld>
            <a:endParaRPr lang="en-US" dirty="0"/>
          </a:p>
        </p:txBody>
      </p:sp>
      <p:cxnSp>
        <p:nvCxnSpPr>
          <p:cNvPr id="16" name="Straight Connector 15">
            <a:extLst>
              <a:ext uri="{FF2B5EF4-FFF2-40B4-BE49-F238E27FC236}">
                <a16:creationId xmlns:a16="http://schemas.microsoft.com/office/drawing/2014/main" id="{8DFF833F-712C-324A-8187-5455C581BDBA}"/>
              </a:ext>
            </a:extLst>
          </p:cNvPr>
          <p:cNvCxnSpPr>
            <a:cxnSpLocks/>
          </p:cNvCxnSpPr>
          <p:nvPr/>
        </p:nvCxnSpPr>
        <p:spPr>
          <a:xfrm>
            <a:off x="8400500" y="4702926"/>
            <a:ext cx="0" cy="1200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582868"/>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1" r:id="rId8"/>
    <p:sldLayoutId id="2147483793" r:id="rId9"/>
    <p:sldLayoutId id="2147483794" r:id="rId10"/>
    <p:sldLayoutId id="2147483795" r:id="rId11"/>
    <p:sldLayoutId id="2147483796" r:id="rId12"/>
  </p:sldLayoutIdLst>
  <p:hf sldNum="0" hdr="0" ftr="0" dt="0"/>
  <p:txStyles>
    <p:titleStyle>
      <a:lvl1pPr algn="ctr" defTabSz="685800" rtl="0" eaLnBrk="1" latinLnBrk="0" hangingPunct="1">
        <a:lnSpc>
          <a:spcPct val="90000"/>
        </a:lnSpc>
        <a:spcBef>
          <a:spcPct val="0"/>
        </a:spcBef>
        <a:buNone/>
        <a:defRPr sz="195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5838"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442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3716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orient="horz" pos="4056">
          <p15:clr>
            <a:srgbClr val="F26B43"/>
          </p15:clr>
        </p15:guide>
        <p15:guide id="4" orient="horz" pos="393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canva.com/templates/web-banners/linkedin-banner/" TargetMode="External"/><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hyperlink" Target="https://www.linkedin.com/job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s://www.wordclouds.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https://www.linkedin.com/job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hyperlink" Target="https://www.wordclouds.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glassdoor.com/Award/Best-Places-to-Work-LST_KQ0,19.htm"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blog.hubspot.com/marketing/top-phrases-topics-linkedin-data"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hyperlink" Target="https://theinterviewguys.com/top-5-networking-tips-job-seekers/" TargetMode="External"/><Relationship Id="rId13" Type="http://schemas.openxmlformats.org/officeDocument/2006/relationships/hyperlink" Target="https://www.glassdoor.com/Award/Best-Places-to-Work-LST_KQ0,19.htm" TargetMode="External"/><Relationship Id="rId3" Type="http://schemas.openxmlformats.org/officeDocument/2006/relationships/hyperlink" Target="https://www.linkedin.com/in/lukedsims/" TargetMode="External"/><Relationship Id="rId7" Type="http://schemas.openxmlformats.org/officeDocument/2006/relationships/hyperlink" Target="https://blog.linkedin.com/2020/may/june/12/four-tips-to-network-on-linkedin" TargetMode="External"/><Relationship Id="rId12" Type="http://schemas.openxmlformats.org/officeDocument/2006/relationships/hyperlink" Target="https://blog.hubspot.com/marketing/top-phrases-topics-linkedin-data"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hyperlink" Target="https://www.linkedin.com/in/emmett-tischmak/" TargetMode="External"/><Relationship Id="rId11" Type="http://schemas.openxmlformats.org/officeDocument/2006/relationships/hyperlink" Target="https://cultivatedculture.com/linkedin-profile-tips/" TargetMode="External"/><Relationship Id="rId5" Type="http://schemas.openxmlformats.org/officeDocument/2006/relationships/hyperlink" Target="https://www.linkedin.com/in/kris-mcnally/" TargetMode="External"/><Relationship Id="rId10" Type="http://schemas.openxmlformats.org/officeDocument/2006/relationships/hyperlink" Target="https://blog.hubspot.com/marketing/linkedin-profile-perfection-cheat-sheet" TargetMode="External"/><Relationship Id="rId4" Type="http://schemas.openxmlformats.org/officeDocument/2006/relationships/hyperlink" Target="https://www.linkedin.com/in/jayhodge/" TargetMode="External"/><Relationship Id="rId9" Type="http://schemas.openxmlformats.org/officeDocument/2006/relationships/hyperlink" Target="https://www.veterati.com/" TargetMode="External"/><Relationship Id="rId14" Type="http://schemas.openxmlformats.org/officeDocument/2006/relationships/hyperlink" Target="https://www.themuse.com/advice/18-great-companies-hiring-veterans-right-now"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LinkedIn is a Tool: Use it!</a:t>
            </a:r>
            <a:endParaRPr/>
          </a:p>
        </p:txBody>
      </p:sp>
      <p:sp>
        <p:nvSpPr>
          <p:cNvPr id="55" name="Google Shape;55;p14"/>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Bryan Arbic</a:t>
            </a:r>
            <a:endParaRPr dirty="0"/>
          </a:p>
        </p:txBody>
      </p:sp>
      <p:sp>
        <p:nvSpPr>
          <p:cNvPr id="56" name="Google Shape;56;p14"/>
          <p:cNvSpPr txBox="1"/>
          <p:nvPr/>
        </p:nvSpPr>
        <p:spPr>
          <a:xfrm>
            <a:off x="1116117" y="2571750"/>
            <a:ext cx="3958200" cy="3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chemeClr val="lt1"/>
                </a:solidFill>
                <a:latin typeface="Space Mono"/>
                <a:ea typeface="Space Mono"/>
                <a:cs typeface="Space Mono"/>
                <a:sym typeface="Space Mono"/>
              </a:rPr>
              <a:t>Get comfortable being uncomfortable</a:t>
            </a:r>
            <a:endParaRPr sz="1200" b="1" dirty="0">
              <a:solidFill>
                <a:schemeClr val="lt1"/>
              </a:solidFill>
              <a:latin typeface="Space Mono"/>
              <a:ea typeface="Space Mono"/>
              <a:cs typeface="Space Mono"/>
              <a:sym typeface="Space Mon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ctrTitle"/>
          </p:nvPr>
        </p:nvSpPr>
        <p:spPr>
          <a:xfrm>
            <a:off x="515849" y="0"/>
            <a:ext cx="4056151" cy="677574"/>
          </a:xfrm>
          <a:prstGeom prst="rect">
            <a:avLst/>
          </a:prstGeom>
        </p:spPr>
        <p:txBody>
          <a:bodyPr spcFirstLastPara="1" wrap="square" lIns="91425" tIns="91425" rIns="91425" bIns="91425" anchor="t" anchorCtr="0">
            <a:noAutofit/>
          </a:bodyPr>
          <a:lstStyle/>
          <a:p>
            <a:pPr marL="0" lvl="0" indent="0" algn="l" rtl="0">
              <a:lnSpc>
                <a:spcPct val="220000"/>
              </a:lnSpc>
              <a:spcBef>
                <a:spcPts val="0"/>
              </a:spcBef>
              <a:spcAft>
                <a:spcPts val="0"/>
              </a:spcAft>
              <a:buNone/>
            </a:pPr>
            <a:r>
              <a:rPr lang="en" sz="1800" dirty="0"/>
              <a:t>Visibility of your Activity</a:t>
            </a:r>
            <a:endParaRPr sz="1800" dirty="0"/>
          </a:p>
        </p:txBody>
      </p:sp>
      <p:pic>
        <p:nvPicPr>
          <p:cNvPr id="134" name="Google Shape;134;p23"/>
          <p:cNvPicPr preferRelativeResize="0"/>
          <p:nvPr/>
        </p:nvPicPr>
        <p:blipFill>
          <a:blip r:embed="rId3">
            <a:alphaModFix/>
          </a:blip>
          <a:stretch>
            <a:fillRect/>
          </a:stretch>
        </p:blipFill>
        <p:spPr>
          <a:xfrm>
            <a:off x="152401" y="1001806"/>
            <a:ext cx="3903750" cy="3455894"/>
          </a:xfrm>
          <a:prstGeom prst="rect">
            <a:avLst/>
          </a:prstGeom>
          <a:noFill/>
          <a:ln>
            <a:noFill/>
          </a:ln>
        </p:spPr>
      </p:pic>
      <p:pic>
        <p:nvPicPr>
          <p:cNvPr id="136" name="Google Shape;136;p23"/>
          <p:cNvPicPr preferRelativeResize="0"/>
          <p:nvPr/>
        </p:nvPicPr>
        <p:blipFill>
          <a:blip r:embed="rId4">
            <a:alphaModFix/>
          </a:blip>
          <a:stretch>
            <a:fillRect/>
          </a:stretch>
        </p:blipFill>
        <p:spPr>
          <a:xfrm>
            <a:off x="4340039" y="1191650"/>
            <a:ext cx="3855175" cy="2560025"/>
          </a:xfrm>
          <a:prstGeom prst="rect">
            <a:avLst/>
          </a:prstGeom>
          <a:noFill/>
          <a:ln>
            <a:noFill/>
          </a:ln>
        </p:spPr>
      </p:pic>
      <p:sp>
        <p:nvSpPr>
          <p:cNvPr id="137" name="Google Shape;137;p23"/>
          <p:cNvSpPr/>
          <p:nvPr/>
        </p:nvSpPr>
        <p:spPr>
          <a:xfrm>
            <a:off x="3597451" y="1600200"/>
            <a:ext cx="458700" cy="2857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3"/>
          <p:cNvSpPr/>
          <p:nvPr/>
        </p:nvSpPr>
        <p:spPr>
          <a:xfrm>
            <a:off x="7744014" y="1675183"/>
            <a:ext cx="451200" cy="2076492"/>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3;p23">
            <a:extLst>
              <a:ext uri="{FF2B5EF4-FFF2-40B4-BE49-F238E27FC236}">
                <a16:creationId xmlns:a16="http://schemas.microsoft.com/office/drawing/2014/main" id="{054343E1-624D-B417-3532-B1B3AF229D8E}"/>
              </a:ext>
            </a:extLst>
          </p:cNvPr>
          <p:cNvSpPr txBox="1">
            <a:spLocks/>
          </p:cNvSpPr>
          <p:nvPr/>
        </p:nvSpPr>
        <p:spPr bwMode="blackWhite">
          <a:xfrm>
            <a:off x="4883145" y="0"/>
            <a:ext cx="4056151" cy="677574"/>
          </a:xfrm>
          <a:prstGeom prst="rect">
            <a:avLst/>
          </a:prstGeom>
          <a:noFill/>
          <a:ln w="38100" cap="sq">
            <a:noFill/>
            <a:miter lim="800000"/>
          </a:ln>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2700" b="1" i="1" kern="1200" cap="none" spc="0" baseline="0">
                <a:solidFill>
                  <a:schemeClr val="tx2"/>
                </a:solidFill>
                <a:latin typeface="Acumin Pro ExtraCondensed" panose="020B0508020202020204" pitchFamily="34" charset="77"/>
                <a:ea typeface="+mj-ea"/>
                <a:cs typeface="+mj-cs"/>
              </a:defRPr>
            </a:lvl1pPr>
          </a:lstStyle>
          <a:p>
            <a:pPr>
              <a:lnSpc>
                <a:spcPct val="220000"/>
              </a:lnSpc>
              <a:spcBef>
                <a:spcPts val="0"/>
              </a:spcBef>
            </a:pPr>
            <a:r>
              <a:rPr lang="en-US" sz="1800" dirty="0"/>
              <a:t>Communications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10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fade">
                                      <p:cBhvr>
                                        <p:cTn id="12" dur="1000"/>
                                        <p:tgtEl>
                                          <p:spTgt spid="134"/>
                                        </p:tgtEl>
                                      </p:cBhvr>
                                    </p:animEffect>
                                  </p:childTnLst>
                                </p:cTn>
                              </p:par>
                              <p:par>
                                <p:cTn id="13" presetID="10" presetClass="entr" presetSubtype="0" fill="hold" nodeType="withEffect">
                                  <p:stCondLst>
                                    <p:cond delay="0"/>
                                  </p:stCondLst>
                                  <p:childTnLst>
                                    <p:set>
                                      <p:cBhvr>
                                        <p:cTn id="14" dur="1" fill="hold">
                                          <p:stCondLst>
                                            <p:cond delay="0"/>
                                          </p:stCondLst>
                                        </p:cTn>
                                        <p:tgtEl>
                                          <p:spTgt spid="137"/>
                                        </p:tgtEl>
                                        <p:attrNameLst>
                                          <p:attrName>style.visibility</p:attrName>
                                        </p:attrNameLst>
                                      </p:cBhvr>
                                      <p:to>
                                        <p:strVal val="visible"/>
                                      </p:to>
                                    </p:set>
                                    <p:animEffect transition="in" filter="fade">
                                      <p:cBhvr>
                                        <p:cTn id="15" dur="1000"/>
                                        <p:tgtEl>
                                          <p:spTgt spid="1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6"/>
                                        </p:tgtEl>
                                        <p:attrNameLst>
                                          <p:attrName>style.visibility</p:attrName>
                                        </p:attrNameLst>
                                      </p:cBhvr>
                                      <p:to>
                                        <p:strVal val="visible"/>
                                      </p:to>
                                    </p:set>
                                    <p:animEffect transition="in" filter="fade">
                                      <p:cBhvr>
                                        <p:cTn id="20" dur="1000"/>
                                        <p:tgtEl>
                                          <p:spTgt spid="136"/>
                                        </p:tgtEl>
                                      </p:cBhvr>
                                    </p:animEffect>
                                  </p:childTnLst>
                                </p:cTn>
                              </p:par>
                              <p:par>
                                <p:cTn id="21" presetID="10" presetClass="entr" presetSubtype="0" fill="hold" nodeType="withEffect">
                                  <p:stCondLst>
                                    <p:cond delay="0"/>
                                  </p:stCondLst>
                                  <p:childTnLst>
                                    <p:set>
                                      <p:cBhvr>
                                        <p:cTn id="22" dur="1" fill="hold">
                                          <p:stCondLst>
                                            <p:cond delay="0"/>
                                          </p:stCondLst>
                                        </p:cTn>
                                        <p:tgtEl>
                                          <p:spTgt spid="138"/>
                                        </p:tgtEl>
                                        <p:attrNameLst>
                                          <p:attrName>style.visibility</p:attrName>
                                        </p:attrNameLst>
                                      </p:cBhvr>
                                      <p:to>
                                        <p:strVal val="visible"/>
                                      </p:to>
                                    </p:set>
                                    <p:animEffect transition="in" filter="fade">
                                      <p:cBhvr>
                                        <p:cTn id="23" dur="1000"/>
                                        <p:tgtEl>
                                          <p:spTgt spid="1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4" name="Google Shape;144;p24"/>
          <p:cNvPicPr preferRelativeResize="0"/>
          <p:nvPr/>
        </p:nvPicPr>
        <p:blipFill>
          <a:blip r:embed="rId3">
            <a:alphaModFix/>
          </a:blip>
          <a:stretch>
            <a:fillRect/>
          </a:stretch>
        </p:blipFill>
        <p:spPr>
          <a:xfrm>
            <a:off x="68100" y="809876"/>
            <a:ext cx="4996200" cy="3190800"/>
          </a:xfrm>
          <a:prstGeom prst="rect">
            <a:avLst/>
          </a:prstGeom>
          <a:noFill/>
          <a:ln>
            <a:noFill/>
          </a:ln>
        </p:spPr>
      </p:pic>
      <p:sp>
        <p:nvSpPr>
          <p:cNvPr id="145" name="Google Shape;145;p24"/>
          <p:cNvSpPr/>
          <p:nvPr/>
        </p:nvSpPr>
        <p:spPr>
          <a:xfrm>
            <a:off x="189900" y="3231877"/>
            <a:ext cx="4752600" cy="653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 name="Google Shape;146;p24"/>
          <p:cNvPicPr preferRelativeResize="0"/>
          <p:nvPr/>
        </p:nvPicPr>
        <p:blipFill>
          <a:blip r:embed="rId4">
            <a:alphaModFix/>
          </a:blip>
          <a:stretch>
            <a:fillRect/>
          </a:stretch>
        </p:blipFill>
        <p:spPr>
          <a:xfrm>
            <a:off x="5263499" y="809876"/>
            <a:ext cx="3690601" cy="3115508"/>
          </a:xfrm>
          <a:prstGeom prst="rect">
            <a:avLst/>
          </a:prstGeom>
          <a:noFill/>
          <a:ln>
            <a:noFill/>
          </a:ln>
        </p:spPr>
      </p:pic>
      <p:sp>
        <p:nvSpPr>
          <p:cNvPr id="7" name="Title 6">
            <a:extLst>
              <a:ext uri="{FF2B5EF4-FFF2-40B4-BE49-F238E27FC236}">
                <a16:creationId xmlns:a16="http://schemas.microsoft.com/office/drawing/2014/main" id="{F4272C8D-4F2B-0411-C99E-1DADD5545DF9}"/>
              </a:ext>
            </a:extLst>
          </p:cNvPr>
          <p:cNvSpPr>
            <a:spLocks noGrp="1"/>
          </p:cNvSpPr>
          <p:nvPr>
            <p:ph type="ctrTitle"/>
          </p:nvPr>
        </p:nvSpPr>
        <p:spPr>
          <a:xfrm>
            <a:off x="1117214" y="332006"/>
            <a:ext cx="6925732" cy="373949"/>
          </a:xfrm>
        </p:spPr>
        <p:txBody>
          <a:bodyPr/>
          <a:lstStyle/>
          <a:p>
            <a:r>
              <a:rPr lang="en-US" dirty="0"/>
              <a:t>Job seeking preferences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childTnLst>
                                </p:cTn>
                              </p:par>
                              <p:par>
                                <p:cTn id="8" presetID="10" presetClass="entr" presetSubtype="0" fill="hold" nodeType="with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fade">
                                      <p:cBhvr>
                                        <p:cTn id="10" dur="1000"/>
                                        <p:tgtEl>
                                          <p:spTgt spid="1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fade">
                                      <p:cBhvr>
                                        <p:cTn id="15" dur="10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5"/>
          <p:cNvSpPr txBox="1">
            <a:spLocks noGrp="1"/>
          </p:cNvSpPr>
          <p:nvPr>
            <p:ph type="ctrTitle"/>
          </p:nvPr>
        </p:nvSpPr>
        <p:spPr>
          <a:xfrm>
            <a:off x="932828" y="-266307"/>
            <a:ext cx="6748972" cy="470906"/>
          </a:xfrm>
          <a:prstGeom prst="rect">
            <a:avLst/>
          </a:prstGeom>
        </p:spPr>
        <p:txBody>
          <a:bodyPr spcFirstLastPara="1" wrap="square" lIns="91425" tIns="91425" rIns="91425" bIns="91425" anchor="t" anchorCtr="0">
            <a:normAutofit fontScale="90000"/>
          </a:bodyPr>
          <a:lstStyle/>
          <a:p>
            <a:pPr marL="0" lvl="0" indent="0" algn="l" rtl="0">
              <a:lnSpc>
                <a:spcPct val="220000"/>
              </a:lnSpc>
              <a:spcBef>
                <a:spcPts val="0"/>
              </a:spcBef>
              <a:spcAft>
                <a:spcPts val="0"/>
              </a:spcAft>
              <a:buNone/>
            </a:pPr>
            <a:r>
              <a:rPr lang="en-US" sz="3000" dirty="0"/>
              <a:t>Customize your profile URL</a:t>
            </a:r>
            <a:endParaRPr sz="3000" dirty="0"/>
          </a:p>
        </p:txBody>
      </p:sp>
      <p:pic>
        <p:nvPicPr>
          <p:cNvPr id="152" name="Google Shape;152;p25"/>
          <p:cNvPicPr preferRelativeResize="0"/>
          <p:nvPr/>
        </p:nvPicPr>
        <p:blipFill>
          <a:blip r:embed="rId3">
            <a:alphaModFix/>
          </a:blip>
          <a:stretch>
            <a:fillRect/>
          </a:stretch>
        </p:blipFill>
        <p:spPr>
          <a:xfrm>
            <a:off x="152400" y="1010075"/>
            <a:ext cx="6018675" cy="2761925"/>
          </a:xfrm>
          <a:prstGeom prst="rect">
            <a:avLst/>
          </a:prstGeom>
          <a:noFill/>
          <a:ln>
            <a:noFill/>
          </a:ln>
        </p:spPr>
      </p:pic>
      <p:sp>
        <p:nvSpPr>
          <p:cNvPr id="153" name="Google Shape;153;p25"/>
          <p:cNvSpPr/>
          <p:nvPr/>
        </p:nvSpPr>
        <p:spPr>
          <a:xfrm>
            <a:off x="4459400" y="927575"/>
            <a:ext cx="1711800" cy="583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4" name="Google Shape;154;p25"/>
          <p:cNvPicPr preferRelativeResize="0"/>
          <p:nvPr/>
        </p:nvPicPr>
        <p:blipFill>
          <a:blip r:embed="rId4">
            <a:alphaModFix/>
          </a:blip>
          <a:stretch>
            <a:fillRect/>
          </a:stretch>
        </p:blipFill>
        <p:spPr>
          <a:xfrm>
            <a:off x="6486377" y="857675"/>
            <a:ext cx="2657625" cy="1066700"/>
          </a:xfrm>
          <a:prstGeom prst="rect">
            <a:avLst/>
          </a:prstGeom>
          <a:noFill/>
          <a:ln>
            <a:noFill/>
          </a:ln>
        </p:spPr>
      </p:pic>
      <p:sp>
        <p:nvSpPr>
          <p:cNvPr id="155" name="Google Shape;155;p25"/>
          <p:cNvSpPr txBox="1"/>
          <p:nvPr/>
        </p:nvSpPr>
        <p:spPr>
          <a:xfrm>
            <a:off x="6531300" y="2082250"/>
            <a:ext cx="2301000" cy="12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Lato"/>
                <a:ea typeface="Lato"/>
                <a:cs typeface="Lato"/>
                <a:sym typeface="Lato"/>
              </a:rPr>
              <a:t>Try to keep it under 10 letters.</a:t>
            </a:r>
            <a:endParaRPr>
              <a:solidFill>
                <a:schemeClr val="lt2"/>
              </a:solidFill>
              <a:latin typeface="Lato"/>
              <a:ea typeface="Lato"/>
              <a:cs typeface="Lato"/>
              <a:sym typeface="Lato"/>
            </a:endParaRPr>
          </a:p>
        </p:txBody>
      </p:sp>
      <p:cxnSp>
        <p:nvCxnSpPr>
          <p:cNvPr id="156" name="Google Shape;156;p25"/>
          <p:cNvCxnSpPr>
            <a:endCxn id="154" idx="2"/>
          </p:cNvCxnSpPr>
          <p:nvPr/>
        </p:nvCxnSpPr>
        <p:spPr>
          <a:xfrm rot="10800000" flipH="1">
            <a:off x="7460290" y="1924375"/>
            <a:ext cx="354900" cy="2670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Effect transition="in" filter="fade">
                                      <p:cBhvr>
                                        <p:cTn id="7" dur="1000"/>
                                        <p:tgtEl>
                                          <p:spTgt spid="153"/>
                                        </p:tgtEl>
                                      </p:cBhvr>
                                    </p:animEffect>
                                  </p:childTnLst>
                                </p:cTn>
                              </p:par>
                              <p:par>
                                <p:cTn id="8" presetID="10" presetClass="entr" presetSubtype="0" fill="hold" nodeType="with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fade">
                                      <p:cBhvr>
                                        <p:cTn id="10" dur="1000"/>
                                        <p:tgtEl>
                                          <p:spTgt spid="1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4"/>
                                        </p:tgtEl>
                                        <p:attrNameLst>
                                          <p:attrName>style.visibility</p:attrName>
                                        </p:attrNameLst>
                                      </p:cBhvr>
                                      <p:to>
                                        <p:strVal val="visible"/>
                                      </p:to>
                                    </p:set>
                                    <p:animEffect transition="in" filter="fade">
                                      <p:cBhvr>
                                        <p:cTn id="15" dur="1000"/>
                                        <p:tgtEl>
                                          <p:spTgt spid="154"/>
                                        </p:tgtEl>
                                      </p:cBhvr>
                                    </p:animEffect>
                                  </p:childTnLst>
                                </p:cTn>
                              </p:par>
                              <p:par>
                                <p:cTn id="16" presetID="10" presetClass="entr" presetSubtype="0" fill="hold" nodeType="withEffect">
                                  <p:stCondLst>
                                    <p:cond delay="0"/>
                                  </p:stCondLst>
                                  <p:childTnLst>
                                    <p:set>
                                      <p:cBhvr>
                                        <p:cTn id="17" dur="1" fill="hold">
                                          <p:stCondLst>
                                            <p:cond delay="0"/>
                                          </p:stCondLst>
                                        </p:cTn>
                                        <p:tgtEl>
                                          <p:spTgt spid="155"/>
                                        </p:tgtEl>
                                        <p:attrNameLst>
                                          <p:attrName>style.visibility</p:attrName>
                                        </p:attrNameLst>
                                      </p:cBhvr>
                                      <p:to>
                                        <p:strVal val="visible"/>
                                      </p:to>
                                    </p:set>
                                    <p:animEffect transition="in" filter="fade">
                                      <p:cBhvr>
                                        <p:cTn id="18" dur="10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6"/>
          <p:cNvSpPr txBox="1">
            <a:spLocks noGrp="1"/>
          </p:cNvSpPr>
          <p:nvPr>
            <p:ph type="ctrTitle"/>
          </p:nvPr>
        </p:nvSpPr>
        <p:spPr>
          <a:xfrm>
            <a:off x="1988624" y="1967260"/>
            <a:ext cx="4814498" cy="90823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u="sng" dirty="0">
                <a:solidFill>
                  <a:schemeClr val="accent4"/>
                </a:solidFill>
              </a:rPr>
              <a:t>Defense</a:t>
            </a:r>
            <a:endParaRPr sz="2800" u="sng" dirty="0">
              <a:solidFill>
                <a:schemeClr val="accent4"/>
              </a:solidFill>
            </a:endParaRPr>
          </a:p>
          <a:p>
            <a:pPr marL="0" lvl="0" indent="0" algn="l" rtl="0">
              <a:spcBef>
                <a:spcPts val="0"/>
              </a:spcBef>
              <a:spcAft>
                <a:spcPts val="0"/>
              </a:spcAft>
              <a:buNone/>
            </a:pPr>
            <a:r>
              <a:rPr lang="en" sz="2800" dirty="0"/>
              <a:t>“Above the fold” Optimization</a:t>
            </a:r>
            <a:endParaRPr sz="2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7"/>
          <p:cNvSpPr txBox="1">
            <a:spLocks noGrp="1"/>
          </p:cNvSpPr>
          <p:nvPr>
            <p:ph type="ctrTitle"/>
          </p:nvPr>
        </p:nvSpPr>
        <p:spPr>
          <a:xfrm>
            <a:off x="381000" y="228600"/>
            <a:ext cx="6732494" cy="403411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t>Data shows profiles with professional photos get 14x more views &amp; 9x more connection requests.</a:t>
            </a:r>
            <a:endParaRPr sz="4800" dirty="0"/>
          </a:p>
          <a:p>
            <a:pPr marL="0" lvl="0" indent="0" algn="l" rtl="0">
              <a:spcBef>
                <a:spcPts val="0"/>
              </a:spcBef>
              <a:spcAft>
                <a:spcPts val="0"/>
              </a:spcAft>
              <a:buNone/>
            </a:pPr>
            <a:endParaRPr sz="4800" dirty="0"/>
          </a:p>
          <a:p>
            <a:pPr marL="0" lvl="0" indent="0" algn="l" rtl="0">
              <a:spcBef>
                <a:spcPts val="0"/>
              </a:spcBef>
              <a:spcAft>
                <a:spcPts val="0"/>
              </a:spcAft>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ctrTitle"/>
          </p:nvPr>
        </p:nvSpPr>
        <p:spPr>
          <a:xfrm>
            <a:off x="0" y="131459"/>
            <a:ext cx="7988349" cy="64457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Above the fold: your first impression</a:t>
            </a:r>
            <a:endParaRPr dirty="0"/>
          </a:p>
        </p:txBody>
      </p:sp>
      <p:sp>
        <p:nvSpPr>
          <p:cNvPr id="174" name="Google Shape;174;p28"/>
          <p:cNvSpPr txBox="1">
            <a:spLocks noGrp="1"/>
          </p:cNvSpPr>
          <p:nvPr>
            <p:ph type="subTitle" idx="1"/>
          </p:nvPr>
        </p:nvSpPr>
        <p:spPr>
          <a:xfrm>
            <a:off x="4202207" y="734281"/>
            <a:ext cx="4374375" cy="1829628"/>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b="0" dirty="0">
                <a:solidFill>
                  <a:schemeClr val="bg1"/>
                </a:solidFill>
                <a:latin typeface="+mn-lt"/>
              </a:rPr>
              <a:t>Cover image: use your cover image to share something you’re passionate about or to establish your credibility.</a:t>
            </a:r>
            <a:br>
              <a:rPr lang="en" b="0" dirty="0">
                <a:solidFill>
                  <a:schemeClr val="bg1"/>
                </a:solidFill>
                <a:latin typeface="+mn-lt"/>
              </a:rPr>
            </a:br>
            <a:r>
              <a:rPr lang="en" b="0" dirty="0">
                <a:solidFill>
                  <a:schemeClr val="bg1"/>
                </a:solidFill>
                <a:latin typeface="+mn-lt"/>
              </a:rPr>
              <a:t>Recommended size is 1584 x 396. </a:t>
            </a:r>
            <a:r>
              <a:rPr lang="en" b="0" u="sng" dirty="0">
                <a:solidFill>
                  <a:schemeClr val="bg1"/>
                </a:solidFill>
                <a:latin typeface="+mn-lt"/>
                <a:hlinkClick r:id="rId3">
                  <a:extLst>
                    <a:ext uri="{A12FA001-AC4F-418D-AE19-62706E023703}">
                      <ahyp:hlinkClr xmlns:ahyp="http://schemas.microsoft.com/office/drawing/2018/hyperlinkcolor" val="tx"/>
                    </a:ext>
                  </a:extLst>
                </a:hlinkClick>
              </a:rPr>
              <a:t>Canva</a:t>
            </a:r>
            <a:r>
              <a:rPr lang="en" b="0" dirty="0">
                <a:solidFill>
                  <a:schemeClr val="bg1"/>
                </a:solidFill>
                <a:latin typeface="+mn-lt"/>
              </a:rPr>
              <a:t> has free templates.</a:t>
            </a:r>
            <a:endParaRPr b="0" dirty="0">
              <a:solidFill>
                <a:schemeClr val="bg1"/>
              </a:solidFill>
              <a:latin typeface="+mn-lt"/>
            </a:endParaRPr>
          </a:p>
          <a:p>
            <a:pPr marL="457200" lvl="0" indent="0" algn="l" rtl="0">
              <a:spcBef>
                <a:spcPts val="1600"/>
              </a:spcBef>
              <a:spcAft>
                <a:spcPts val="1600"/>
              </a:spcAft>
              <a:buNone/>
            </a:pPr>
            <a:endParaRPr dirty="0"/>
          </a:p>
        </p:txBody>
      </p:sp>
      <p:sp>
        <p:nvSpPr>
          <p:cNvPr id="173" name="Google Shape;173;p28"/>
          <p:cNvSpPr txBox="1">
            <a:spLocks noGrp="1"/>
          </p:cNvSpPr>
          <p:nvPr>
            <p:ph type="body" sz="quarter" idx="14"/>
          </p:nvPr>
        </p:nvSpPr>
        <p:spPr>
          <a:xfrm>
            <a:off x="1" y="705972"/>
            <a:ext cx="4202206" cy="196326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latin typeface="+mn-lt"/>
              </a:rPr>
              <a:t>Profile Photo:</a:t>
            </a:r>
            <a:r>
              <a:rPr lang="en" dirty="0">
                <a:latin typeface="+mn-lt"/>
              </a:rPr>
              <a:t> professional attire (not in military uniform), elbows &amp; higher, no sunglasses, &amp; SMILE!!</a:t>
            </a:r>
            <a:endParaRPr dirty="0">
              <a:latin typeface="+mn-lt"/>
            </a:endParaRPr>
          </a:p>
          <a:p>
            <a:pPr marL="0" lvl="0" indent="0" algn="l" rtl="0">
              <a:spcBef>
                <a:spcPts val="1600"/>
              </a:spcBef>
              <a:spcAft>
                <a:spcPts val="0"/>
              </a:spcAft>
              <a:buNone/>
            </a:pPr>
            <a:r>
              <a:rPr lang="en" dirty="0">
                <a:latin typeface="+mn-lt"/>
              </a:rPr>
              <a:t>Dimension are 400 x 400 pixels. Max resolution is 7680 pixels wide x 4320 pixels high (PNG, JPG, or GIF)</a:t>
            </a:r>
            <a:endParaRPr dirty="0">
              <a:latin typeface="+mn-lt"/>
            </a:endParaRPr>
          </a:p>
          <a:p>
            <a:pPr marL="0" lvl="0" indent="0" algn="l" rtl="0">
              <a:spcBef>
                <a:spcPts val="1600"/>
              </a:spcBef>
              <a:spcAft>
                <a:spcPts val="0"/>
              </a:spcAft>
              <a:buNone/>
            </a:pPr>
            <a:r>
              <a:rPr lang="en" dirty="0">
                <a:latin typeface="+mn-lt"/>
              </a:rPr>
              <a:t>Max file size 8mb can use site “compressPNG or “compressJPG” if your file is too large</a:t>
            </a:r>
            <a:endParaRPr dirty="0">
              <a:latin typeface="+mn-lt"/>
            </a:endParaRPr>
          </a:p>
          <a:p>
            <a:pPr marL="457200" lvl="0" indent="0" algn="l" rtl="0">
              <a:spcBef>
                <a:spcPts val="1600"/>
              </a:spcBef>
              <a:spcAft>
                <a:spcPts val="1600"/>
              </a:spcAft>
              <a:buNone/>
            </a:pPr>
            <a:endParaRPr dirty="0"/>
          </a:p>
        </p:txBody>
      </p:sp>
      <p:pic>
        <p:nvPicPr>
          <p:cNvPr id="175" name="Google Shape;175;p28"/>
          <p:cNvPicPr preferRelativeResize="0"/>
          <p:nvPr/>
        </p:nvPicPr>
        <p:blipFill>
          <a:blip r:embed="rId4">
            <a:alphaModFix/>
          </a:blip>
          <a:stretch>
            <a:fillRect/>
          </a:stretch>
        </p:blipFill>
        <p:spPr>
          <a:xfrm>
            <a:off x="116034" y="2742950"/>
            <a:ext cx="1497150" cy="1292275"/>
          </a:xfrm>
          <a:prstGeom prst="rect">
            <a:avLst/>
          </a:prstGeom>
          <a:noFill/>
          <a:ln>
            <a:noFill/>
          </a:ln>
        </p:spPr>
      </p:pic>
      <p:pic>
        <p:nvPicPr>
          <p:cNvPr id="176" name="Google Shape;176;p28"/>
          <p:cNvPicPr preferRelativeResize="0"/>
          <p:nvPr/>
        </p:nvPicPr>
        <p:blipFill>
          <a:blip r:embed="rId5">
            <a:alphaModFix/>
          </a:blip>
          <a:stretch>
            <a:fillRect/>
          </a:stretch>
        </p:blipFill>
        <p:spPr>
          <a:xfrm>
            <a:off x="1994603" y="2742950"/>
            <a:ext cx="1395630" cy="1292250"/>
          </a:xfrm>
          <a:prstGeom prst="rect">
            <a:avLst/>
          </a:prstGeom>
          <a:noFill/>
          <a:ln>
            <a:noFill/>
          </a:ln>
        </p:spPr>
      </p:pic>
      <p:sp>
        <p:nvSpPr>
          <p:cNvPr id="177" name="Google Shape;177;p28"/>
          <p:cNvSpPr/>
          <p:nvPr/>
        </p:nvSpPr>
        <p:spPr>
          <a:xfrm>
            <a:off x="302033" y="2905402"/>
            <a:ext cx="1125152" cy="772925"/>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rgbClr val="00FF00"/>
                </a:solidFill>
                <a:latin typeface="Arial"/>
              </a:rPr>
              <a:t>Yes</a:t>
            </a:r>
          </a:p>
        </p:txBody>
      </p:sp>
      <p:sp>
        <p:nvSpPr>
          <p:cNvPr id="178" name="Google Shape;178;p28"/>
          <p:cNvSpPr/>
          <p:nvPr/>
        </p:nvSpPr>
        <p:spPr>
          <a:xfrm>
            <a:off x="1994604" y="2850776"/>
            <a:ext cx="1395630" cy="1088760"/>
          </a:xfrm>
          <a:prstGeom prst="rect">
            <a:avLst/>
          </a:prstGeom>
        </p:spPr>
        <p:txBody>
          <a:bodyPr>
            <a:prstTxWarp prst="textPlain">
              <a:avLst/>
            </a:prstTxWarp>
          </a:bodyPr>
          <a:lstStyle/>
          <a:p>
            <a:pPr lvl="0" algn="ctr"/>
            <a:r>
              <a:rPr b="0" i="0" dirty="0">
                <a:ln w="9525" cap="flat" cmpd="sng">
                  <a:solidFill>
                    <a:schemeClr val="dk2"/>
                  </a:solidFill>
                  <a:prstDash val="solid"/>
                  <a:round/>
                  <a:headEnd type="none" w="sm" len="sm"/>
                  <a:tailEnd type="none" w="sm" len="sm"/>
                </a:ln>
                <a:solidFill>
                  <a:srgbClr val="FF0000"/>
                </a:solidFill>
                <a:latin typeface="Arial"/>
              </a:rPr>
              <a:t>NO!!</a:t>
            </a:r>
          </a:p>
        </p:txBody>
      </p:sp>
      <p:pic>
        <p:nvPicPr>
          <p:cNvPr id="179" name="Google Shape;179;p28"/>
          <p:cNvPicPr preferRelativeResize="0"/>
          <p:nvPr/>
        </p:nvPicPr>
        <p:blipFill rotWithShape="1">
          <a:blip r:embed="rId6">
            <a:alphaModFix/>
          </a:blip>
          <a:srcRect b="19627"/>
          <a:stretch/>
        </p:blipFill>
        <p:spPr>
          <a:xfrm>
            <a:off x="4769625" y="2535600"/>
            <a:ext cx="4062674" cy="1195175"/>
          </a:xfrm>
          <a:prstGeom prst="rect">
            <a:avLst/>
          </a:prstGeom>
          <a:noFill/>
          <a:ln>
            <a:noFill/>
          </a:ln>
        </p:spPr>
      </p:pic>
      <p:pic>
        <p:nvPicPr>
          <p:cNvPr id="180" name="Google Shape;180;p28"/>
          <p:cNvPicPr preferRelativeResize="0"/>
          <p:nvPr/>
        </p:nvPicPr>
        <p:blipFill>
          <a:blip r:embed="rId7">
            <a:alphaModFix/>
          </a:blip>
          <a:stretch>
            <a:fillRect/>
          </a:stretch>
        </p:blipFill>
        <p:spPr>
          <a:xfrm>
            <a:off x="4769625" y="3730775"/>
            <a:ext cx="4115350" cy="1423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10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7"/>
                                        </p:tgtEl>
                                        <p:attrNameLst>
                                          <p:attrName>style.visibility</p:attrName>
                                        </p:attrNameLst>
                                      </p:cBhvr>
                                      <p:to>
                                        <p:strVal val="visible"/>
                                      </p:to>
                                    </p:set>
                                    <p:animEffect transition="in" filter="fade">
                                      <p:cBhvr>
                                        <p:cTn id="17" dur="1500"/>
                                        <p:tgtEl>
                                          <p:spTgt spid="1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
                                        </p:tgtEl>
                                        <p:attrNameLst>
                                          <p:attrName>style.visibility</p:attrName>
                                        </p:attrNameLst>
                                      </p:cBhvr>
                                      <p:to>
                                        <p:strVal val="visible"/>
                                      </p:to>
                                    </p:set>
                                    <p:animEffect transition="in" filter="fade">
                                      <p:cBhvr>
                                        <p:cTn id="22" dur="1000"/>
                                        <p:tgtEl>
                                          <p:spTgt spid="1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8"/>
                                        </p:tgtEl>
                                        <p:attrNameLst>
                                          <p:attrName>style.visibility</p:attrName>
                                        </p:attrNameLst>
                                      </p:cBhvr>
                                      <p:to>
                                        <p:strVal val="visible"/>
                                      </p:to>
                                    </p:set>
                                    <p:animEffect transition="in" filter="fade">
                                      <p:cBhvr>
                                        <p:cTn id="27" dur="1000"/>
                                        <p:tgtEl>
                                          <p:spTgt spid="1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4"/>
                                        </p:tgtEl>
                                        <p:attrNameLst>
                                          <p:attrName>style.visibility</p:attrName>
                                        </p:attrNameLst>
                                      </p:cBhvr>
                                      <p:to>
                                        <p:strVal val="visible"/>
                                      </p:to>
                                    </p:set>
                                    <p:animEffect transition="in" filter="fade">
                                      <p:cBhvr>
                                        <p:cTn id="32" dur="1000"/>
                                        <p:tgtEl>
                                          <p:spTgt spid="17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9"/>
                                        </p:tgtEl>
                                        <p:attrNameLst>
                                          <p:attrName>style.visibility</p:attrName>
                                        </p:attrNameLst>
                                      </p:cBhvr>
                                      <p:to>
                                        <p:strVal val="visible"/>
                                      </p:to>
                                    </p:set>
                                    <p:animEffect transition="in" filter="fade">
                                      <p:cBhvr>
                                        <p:cTn id="37" dur="1000"/>
                                        <p:tgtEl>
                                          <p:spTgt spid="17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0"/>
                                        </p:tgtEl>
                                        <p:attrNameLst>
                                          <p:attrName>style.visibility</p:attrName>
                                        </p:attrNameLst>
                                      </p:cBhvr>
                                      <p:to>
                                        <p:strVal val="visible"/>
                                      </p:to>
                                    </p:set>
                                    <p:animEffect transition="in" filter="fade">
                                      <p:cBhvr>
                                        <p:cTn id="42" dur="10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29"/>
          <p:cNvSpPr txBox="1">
            <a:spLocks noGrp="1"/>
          </p:cNvSpPr>
          <p:nvPr>
            <p:ph type="body" sz="quarter" idx="14"/>
          </p:nvPr>
        </p:nvSpPr>
        <p:spPr>
          <a:xfrm>
            <a:off x="0" y="664990"/>
            <a:ext cx="4222376" cy="160083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Recruiters use LinkedIn search similar to how we use Google. LI headlines heavily impact these search results</a:t>
            </a:r>
            <a:endParaRPr sz="1200" dirty="0"/>
          </a:p>
          <a:p>
            <a:pPr marL="0" lvl="0" indent="0" algn="l" rtl="0">
              <a:spcBef>
                <a:spcPts val="1600"/>
              </a:spcBef>
              <a:spcAft>
                <a:spcPts val="0"/>
              </a:spcAft>
              <a:buNone/>
            </a:pPr>
            <a:r>
              <a:rPr lang="en" sz="1200" dirty="0"/>
              <a:t>Think about headlines like the short titles &amp; descriptions you see in google searches. They help recruiters save time and find the best candidates</a:t>
            </a:r>
            <a:endParaRPr sz="1200"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457200" lvl="0" indent="0" algn="l" rtl="0">
              <a:spcBef>
                <a:spcPts val="1600"/>
              </a:spcBef>
              <a:spcAft>
                <a:spcPts val="1600"/>
              </a:spcAft>
              <a:buNone/>
            </a:pPr>
            <a:endParaRPr dirty="0"/>
          </a:p>
        </p:txBody>
      </p:sp>
      <p:sp>
        <p:nvSpPr>
          <p:cNvPr id="193" name="Google Shape;193;p29"/>
          <p:cNvSpPr txBox="1">
            <a:spLocks noGrp="1"/>
          </p:cNvSpPr>
          <p:nvPr>
            <p:ph type="body" idx="4294967295"/>
          </p:nvPr>
        </p:nvSpPr>
        <p:spPr>
          <a:xfrm>
            <a:off x="4676775" y="707812"/>
            <a:ext cx="4387850" cy="141763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accent1"/>
                </a:solidFill>
              </a:rPr>
              <a:t>Audience poll:</a:t>
            </a:r>
            <a:r>
              <a:rPr lang="en" dirty="0">
                <a:solidFill>
                  <a:schemeClr val="accent1"/>
                </a:solidFill>
              </a:rPr>
              <a:t> </a:t>
            </a:r>
            <a:r>
              <a:rPr lang="en" dirty="0"/>
              <a:t>should “transitioning veteran” be in your headline? </a:t>
            </a:r>
            <a:endParaRPr dirty="0"/>
          </a:p>
          <a:p>
            <a:pPr marL="0" lvl="0" indent="0" algn="l" rtl="0">
              <a:spcBef>
                <a:spcPts val="1600"/>
              </a:spcBef>
              <a:spcAft>
                <a:spcPts val="0"/>
              </a:spcAft>
              <a:buNone/>
            </a:pPr>
            <a:r>
              <a:rPr lang="en" b="1" dirty="0">
                <a:solidFill>
                  <a:srgbClr val="FF0000"/>
                </a:solidFill>
              </a:rPr>
              <a:t>No.</a:t>
            </a:r>
            <a:r>
              <a:rPr lang="en" dirty="0"/>
              <a:t> It takes up too much space &amp; does not help you get hired. You can include “veteran” if you’d like! We also don’t need “seeking opportunities”</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457200" lvl="0" indent="0" algn="l" rtl="0">
              <a:spcBef>
                <a:spcPts val="1600"/>
              </a:spcBef>
              <a:spcAft>
                <a:spcPts val="1600"/>
              </a:spcAft>
              <a:buNone/>
            </a:pPr>
            <a:endParaRPr dirty="0"/>
          </a:p>
        </p:txBody>
      </p:sp>
      <p:pic>
        <p:nvPicPr>
          <p:cNvPr id="188" name="Google Shape;188;p29"/>
          <p:cNvPicPr preferRelativeResize="0"/>
          <p:nvPr/>
        </p:nvPicPr>
        <p:blipFill>
          <a:blip r:embed="rId3">
            <a:alphaModFix/>
          </a:blip>
          <a:stretch>
            <a:fillRect/>
          </a:stretch>
        </p:blipFill>
        <p:spPr>
          <a:xfrm>
            <a:off x="4181" y="1932438"/>
            <a:ext cx="4157683" cy="2546072"/>
          </a:xfrm>
          <a:prstGeom prst="rect">
            <a:avLst/>
          </a:prstGeom>
          <a:noFill/>
          <a:ln>
            <a:noFill/>
          </a:ln>
        </p:spPr>
      </p:pic>
      <p:cxnSp>
        <p:nvCxnSpPr>
          <p:cNvPr id="189" name="Google Shape;189;p29"/>
          <p:cNvCxnSpPr>
            <a:cxnSpLocks/>
          </p:cNvCxnSpPr>
          <p:nvPr/>
        </p:nvCxnSpPr>
        <p:spPr>
          <a:xfrm>
            <a:off x="504265" y="2265829"/>
            <a:ext cx="2171700" cy="6"/>
          </a:xfrm>
          <a:prstGeom prst="straightConnector1">
            <a:avLst/>
          </a:prstGeom>
          <a:noFill/>
          <a:ln w="19050" cap="flat" cmpd="sng">
            <a:solidFill>
              <a:srgbClr val="FF0000"/>
            </a:solidFill>
            <a:prstDash val="solid"/>
            <a:round/>
            <a:headEnd type="none" w="med" len="med"/>
            <a:tailEnd type="none" w="med" len="med"/>
          </a:ln>
        </p:spPr>
      </p:cxnSp>
      <p:cxnSp>
        <p:nvCxnSpPr>
          <p:cNvPr id="190" name="Google Shape;190;p29"/>
          <p:cNvCxnSpPr>
            <a:cxnSpLocks/>
          </p:cNvCxnSpPr>
          <p:nvPr/>
        </p:nvCxnSpPr>
        <p:spPr>
          <a:xfrm>
            <a:off x="504265" y="2888072"/>
            <a:ext cx="1438835" cy="0"/>
          </a:xfrm>
          <a:prstGeom prst="straightConnector1">
            <a:avLst/>
          </a:prstGeom>
          <a:noFill/>
          <a:ln w="19050" cap="flat" cmpd="sng">
            <a:solidFill>
              <a:srgbClr val="FF0000"/>
            </a:solidFill>
            <a:prstDash val="solid"/>
            <a:round/>
            <a:headEnd type="none" w="med" len="med"/>
            <a:tailEnd type="none" w="med" len="med"/>
          </a:ln>
        </p:spPr>
      </p:cxnSp>
      <p:cxnSp>
        <p:nvCxnSpPr>
          <p:cNvPr id="191" name="Google Shape;191;p29"/>
          <p:cNvCxnSpPr>
            <a:cxnSpLocks/>
          </p:cNvCxnSpPr>
          <p:nvPr/>
        </p:nvCxnSpPr>
        <p:spPr>
          <a:xfrm>
            <a:off x="508100" y="3523527"/>
            <a:ext cx="1912371" cy="0"/>
          </a:xfrm>
          <a:prstGeom prst="straightConnector1">
            <a:avLst/>
          </a:prstGeom>
          <a:noFill/>
          <a:ln w="19050" cap="flat" cmpd="sng">
            <a:solidFill>
              <a:srgbClr val="FF0000"/>
            </a:solidFill>
            <a:prstDash val="solid"/>
            <a:round/>
            <a:headEnd type="none" w="med" len="med"/>
            <a:tailEnd type="none" w="med" len="med"/>
          </a:ln>
        </p:spPr>
      </p:cxnSp>
      <p:cxnSp>
        <p:nvCxnSpPr>
          <p:cNvPr id="192" name="Google Shape;192;p29"/>
          <p:cNvCxnSpPr>
            <a:cxnSpLocks/>
          </p:cNvCxnSpPr>
          <p:nvPr/>
        </p:nvCxnSpPr>
        <p:spPr>
          <a:xfrm>
            <a:off x="504265" y="4148771"/>
            <a:ext cx="1808629" cy="6750"/>
          </a:xfrm>
          <a:prstGeom prst="straightConnector1">
            <a:avLst/>
          </a:prstGeom>
          <a:noFill/>
          <a:ln w="19050" cap="flat" cmpd="sng">
            <a:solidFill>
              <a:srgbClr val="FF0000"/>
            </a:solidFill>
            <a:prstDash val="solid"/>
            <a:round/>
            <a:headEnd type="none" w="med" len="med"/>
            <a:tailEnd type="none" w="med" len="med"/>
          </a:ln>
        </p:spPr>
      </p:cxnSp>
      <p:pic>
        <p:nvPicPr>
          <p:cNvPr id="194" name="Google Shape;194;p29"/>
          <p:cNvPicPr preferRelativeResize="0"/>
          <p:nvPr/>
        </p:nvPicPr>
        <p:blipFill rotWithShape="1">
          <a:blip r:embed="rId4">
            <a:alphaModFix/>
          </a:blip>
          <a:srcRect b="63468"/>
          <a:stretch/>
        </p:blipFill>
        <p:spPr>
          <a:xfrm>
            <a:off x="4763538" y="2145150"/>
            <a:ext cx="4157682" cy="1767944"/>
          </a:xfrm>
          <a:prstGeom prst="rect">
            <a:avLst/>
          </a:prstGeom>
          <a:noFill/>
          <a:ln>
            <a:noFill/>
          </a:ln>
        </p:spPr>
      </p:pic>
      <p:sp>
        <p:nvSpPr>
          <p:cNvPr id="195" name="Google Shape;195;p29"/>
          <p:cNvSpPr txBox="1"/>
          <p:nvPr/>
        </p:nvSpPr>
        <p:spPr>
          <a:xfrm>
            <a:off x="6657525" y="2112275"/>
            <a:ext cx="507900" cy="1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rgbClr val="FF0000"/>
                </a:solidFill>
                <a:latin typeface="Lato"/>
                <a:ea typeface="Lato"/>
                <a:cs typeface="Lato"/>
                <a:sym typeface="Lato"/>
              </a:rPr>
              <a:t>No</a:t>
            </a:r>
            <a:endParaRPr sz="1100" dirty="0">
              <a:solidFill>
                <a:srgbClr val="FF0000"/>
              </a:solidFill>
              <a:latin typeface="Lato"/>
              <a:ea typeface="Lato"/>
              <a:cs typeface="Lato"/>
              <a:sym typeface="Lato"/>
            </a:endParaRPr>
          </a:p>
        </p:txBody>
      </p:sp>
      <p:sp>
        <p:nvSpPr>
          <p:cNvPr id="196" name="Google Shape;196;p29"/>
          <p:cNvSpPr txBox="1"/>
          <p:nvPr/>
        </p:nvSpPr>
        <p:spPr>
          <a:xfrm>
            <a:off x="6331025" y="2567762"/>
            <a:ext cx="507900" cy="1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rgbClr val="FF0000"/>
                </a:solidFill>
                <a:latin typeface="Lato"/>
                <a:ea typeface="Lato"/>
                <a:cs typeface="Lato"/>
                <a:sym typeface="Lato"/>
              </a:rPr>
              <a:t>No</a:t>
            </a:r>
            <a:endParaRPr sz="1100" dirty="0">
              <a:solidFill>
                <a:srgbClr val="FF0000"/>
              </a:solidFill>
              <a:latin typeface="Lato"/>
              <a:ea typeface="Lato"/>
              <a:cs typeface="Lato"/>
              <a:sym typeface="Lato"/>
            </a:endParaRPr>
          </a:p>
        </p:txBody>
      </p:sp>
      <p:sp>
        <p:nvSpPr>
          <p:cNvPr id="197" name="Google Shape;197;p29"/>
          <p:cNvSpPr txBox="1"/>
          <p:nvPr/>
        </p:nvSpPr>
        <p:spPr>
          <a:xfrm>
            <a:off x="8363075" y="3029122"/>
            <a:ext cx="507900" cy="1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rgbClr val="FF0000"/>
                </a:solidFill>
                <a:latin typeface="Lato"/>
                <a:ea typeface="Lato"/>
                <a:cs typeface="Lato"/>
                <a:sym typeface="Lato"/>
              </a:rPr>
              <a:t>No</a:t>
            </a:r>
            <a:endParaRPr sz="1100" dirty="0">
              <a:solidFill>
                <a:srgbClr val="FF0000"/>
              </a:solidFill>
              <a:latin typeface="Lato"/>
              <a:ea typeface="Lato"/>
              <a:cs typeface="Lato"/>
              <a:sym typeface="Lato"/>
            </a:endParaRPr>
          </a:p>
        </p:txBody>
      </p:sp>
      <p:sp>
        <p:nvSpPr>
          <p:cNvPr id="198" name="Google Shape;198;p29"/>
          <p:cNvSpPr txBox="1"/>
          <p:nvPr/>
        </p:nvSpPr>
        <p:spPr>
          <a:xfrm>
            <a:off x="7106023" y="3516738"/>
            <a:ext cx="507900" cy="12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dirty="0">
                <a:solidFill>
                  <a:srgbClr val="38761D"/>
                </a:solidFill>
                <a:latin typeface="Lato"/>
                <a:ea typeface="Lato"/>
                <a:cs typeface="Lato"/>
                <a:sym typeface="Lato"/>
              </a:rPr>
              <a:t>Yes </a:t>
            </a:r>
            <a:endParaRPr sz="1100" b="1" dirty="0">
              <a:solidFill>
                <a:srgbClr val="38761D"/>
              </a:solidFill>
              <a:latin typeface="Lato"/>
              <a:ea typeface="Lato"/>
              <a:cs typeface="Lato"/>
              <a:sym typeface="Lato"/>
            </a:endParaRPr>
          </a:p>
        </p:txBody>
      </p:sp>
      <p:sp>
        <p:nvSpPr>
          <p:cNvPr id="199" name="Google Shape;199;p29"/>
          <p:cNvSpPr txBox="1"/>
          <p:nvPr/>
        </p:nvSpPr>
        <p:spPr>
          <a:xfrm>
            <a:off x="4689475" y="3735225"/>
            <a:ext cx="4064100" cy="4740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1600"/>
              </a:spcAft>
              <a:buNone/>
            </a:pPr>
            <a:r>
              <a:rPr lang="en" sz="1200" dirty="0">
                <a:solidFill>
                  <a:schemeClr val="accent1"/>
                </a:solidFill>
                <a:latin typeface="Lato"/>
                <a:ea typeface="Lato"/>
                <a:cs typeface="Lato"/>
                <a:sym typeface="Lato"/>
              </a:rPr>
              <a:t>The sole focus of your LinkedIn (and resume) is to paint  the picture of what impact you have had in your previous jobs and what impact you will have in the specific role you are seeking</a:t>
            </a:r>
            <a:endParaRPr dirty="0">
              <a:solidFill>
                <a:schemeClr val="accent1"/>
              </a:solidFill>
              <a:latin typeface="Lato"/>
              <a:ea typeface="Lato"/>
              <a:cs typeface="Lato"/>
              <a:sym typeface="Lato"/>
            </a:endParaRPr>
          </a:p>
        </p:txBody>
      </p:sp>
      <p:sp>
        <p:nvSpPr>
          <p:cNvPr id="3" name="Title 2">
            <a:extLst>
              <a:ext uri="{FF2B5EF4-FFF2-40B4-BE49-F238E27FC236}">
                <a16:creationId xmlns:a16="http://schemas.microsoft.com/office/drawing/2014/main" id="{1762F64C-C848-DF59-E35F-F52A506E87AA}"/>
              </a:ext>
            </a:extLst>
          </p:cNvPr>
          <p:cNvSpPr>
            <a:spLocks noGrp="1"/>
          </p:cNvSpPr>
          <p:nvPr>
            <p:ph type="ctrTitle"/>
          </p:nvPr>
        </p:nvSpPr>
        <p:spPr>
          <a:xfrm>
            <a:off x="121024" y="148528"/>
            <a:ext cx="8442150" cy="373949"/>
          </a:xfrm>
        </p:spPr>
        <p:txBody>
          <a:bodyPr/>
          <a:lstStyle/>
          <a:p>
            <a:r>
              <a:rPr lang="en-US" dirty="0"/>
              <a:t>Above the fold: optimize your headline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1000"/>
                                        <p:tgtEl>
                                          <p:spTgt spid="1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fade">
                                      <p:cBhvr>
                                        <p:cTn id="12" dur="1000"/>
                                        <p:tgtEl>
                                          <p:spTgt spid="188"/>
                                        </p:tgtEl>
                                      </p:cBhvr>
                                    </p:animEffect>
                                  </p:childTnLst>
                                </p:cTn>
                              </p:par>
                              <p:par>
                                <p:cTn id="13" presetID="10" presetClass="entr" presetSubtype="0" fill="hold" nodeType="withEffect">
                                  <p:stCondLst>
                                    <p:cond delay="0"/>
                                  </p:stCondLst>
                                  <p:childTnLst>
                                    <p:set>
                                      <p:cBhvr>
                                        <p:cTn id="14" dur="1" fill="hold">
                                          <p:stCondLst>
                                            <p:cond delay="0"/>
                                          </p:stCondLst>
                                        </p:cTn>
                                        <p:tgtEl>
                                          <p:spTgt spid="189"/>
                                        </p:tgtEl>
                                        <p:attrNameLst>
                                          <p:attrName>style.visibility</p:attrName>
                                        </p:attrNameLst>
                                      </p:cBhvr>
                                      <p:to>
                                        <p:strVal val="visible"/>
                                      </p:to>
                                    </p:set>
                                    <p:animEffect transition="in" filter="fade">
                                      <p:cBhvr>
                                        <p:cTn id="15" dur="1000"/>
                                        <p:tgtEl>
                                          <p:spTgt spid="189"/>
                                        </p:tgtEl>
                                      </p:cBhvr>
                                    </p:animEffect>
                                  </p:childTnLst>
                                </p:cTn>
                              </p:par>
                              <p:par>
                                <p:cTn id="16" presetID="10" presetClass="entr" presetSubtype="0" fill="hold" nodeType="withEffect">
                                  <p:stCondLst>
                                    <p:cond delay="0"/>
                                  </p:stCondLst>
                                  <p:childTnLst>
                                    <p:set>
                                      <p:cBhvr>
                                        <p:cTn id="17" dur="1" fill="hold">
                                          <p:stCondLst>
                                            <p:cond delay="0"/>
                                          </p:stCondLst>
                                        </p:cTn>
                                        <p:tgtEl>
                                          <p:spTgt spid="190"/>
                                        </p:tgtEl>
                                        <p:attrNameLst>
                                          <p:attrName>style.visibility</p:attrName>
                                        </p:attrNameLst>
                                      </p:cBhvr>
                                      <p:to>
                                        <p:strVal val="visible"/>
                                      </p:to>
                                    </p:set>
                                    <p:animEffect transition="in" filter="fade">
                                      <p:cBhvr>
                                        <p:cTn id="18" dur="1000"/>
                                        <p:tgtEl>
                                          <p:spTgt spid="190"/>
                                        </p:tgtEl>
                                      </p:cBhvr>
                                    </p:animEffect>
                                  </p:childTnLst>
                                </p:cTn>
                              </p:par>
                              <p:par>
                                <p:cTn id="19" presetID="10" presetClass="entr" presetSubtype="0" fill="hold" nodeType="withEffect">
                                  <p:stCondLst>
                                    <p:cond delay="0"/>
                                  </p:stCondLst>
                                  <p:childTnLst>
                                    <p:set>
                                      <p:cBhvr>
                                        <p:cTn id="20" dur="1" fill="hold">
                                          <p:stCondLst>
                                            <p:cond delay="0"/>
                                          </p:stCondLst>
                                        </p:cTn>
                                        <p:tgtEl>
                                          <p:spTgt spid="191"/>
                                        </p:tgtEl>
                                        <p:attrNameLst>
                                          <p:attrName>style.visibility</p:attrName>
                                        </p:attrNameLst>
                                      </p:cBhvr>
                                      <p:to>
                                        <p:strVal val="visible"/>
                                      </p:to>
                                    </p:set>
                                    <p:animEffect transition="in" filter="fade">
                                      <p:cBhvr>
                                        <p:cTn id="21" dur="1000"/>
                                        <p:tgtEl>
                                          <p:spTgt spid="191"/>
                                        </p:tgtEl>
                                      </p:cBhvr>
                                    </p:animEffect>
                                  </p:childTnLst>
                                </p:cTn>
                              </p:par>
                              <p:par>
                                <p:cTn id="22" presetID="10" presetClass="entr" presetSubtype="0" fill="hold" nodeType="withEffect">
                                  <p:stCondLst>
                                    <p:cond delay="0"/>
                                  </p:stCondLst>
                                  <p:childTnLst>
                                    <p:set>
                                      <p:cBhvr>
                                        <p:cTn id="23" dur="1" fill="hold">
                                          <p:stCondLst>
                                            <p:cond delay="0"/>
                                          </p:stCondLst>
                                        </p:cTn>
                                        <p:tgtEl>
                                          <p:spTgt spid="192"/>
                                        </p:tgtEl>
                                        <p:attrNameLst>
                                          <p:attrName>style.visibility</p:attrName>
                                        </p:attrNameLst>
                                      </p:cBhvr>
                                      <p:to>
                                        <p:strVal val="visible"/>
                                      </p:to>
                                    </p:set>
                                    <p:animEffect transition="in" filter="fade">
                                      <p:cBhvr>
                                        <p:cTn id="24" dur="1000"/>
                                        <p:tgtEl>
                                          <p:spTgt spid="19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3">
                                            <p:txEl>
                                              <p:pRg st="0" end="0"/>
                                            </p:txEl>
                                          </p:spTgt>
                                        </p:tgtEl>
                                        <p:attrNameLst>
                                          <p:attrName>style.visibility</p:attrName>
                                        </p:attrNameLst>
                                      </p:cBhvr>
                                      <p:to>
                                        <p:strVal val="visible"/>
                                      </p:to>
                                    </p:set>
                                    <p:animEffect transition="in" filter="fade">
                                      <p:cBhvr>
                                        <p:cTn id="29" dur="1000"/>
                                        <p:tgtEl>
                                          <p:spTgt spid="19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3">
                                            <p:txEl>
                                              <p:pRg st="1" end="1"/>
                                            </p:txEl>
                                          </p:spTgt>
                                        </p:tgtEl>
                                        <p:attrNameLst>
                                          <p:attrName>style.visibility</p:attrName>
                                        </p:attrNameLst>
                                      </p:cBhvr>
                                      <p:to>
                                        <p:strVal val="visible"/>
                                      </p:to>
                                    </p:set>
                                    <p:animEffect transition="in" filter="fade">
                                      <p:cBhvr>
                                        <p:cTn id="34" dur="1000"/>
                                        <p:tgtEl>
                                          <p:spTgt spid="19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3">
                                            <p:txEl>
                                              <p:pRg st="2" end="2"/>
                                            </p:txEl>
                                          </p:spTgt>
                                        </p:tgtEl>
                                        <p:attrNameLst>
                                          <p:attrName>style.visibility</p:attrName>
                                        </p:attrNameLst>
                                      </p:cBhvr>
                                      <p:to>
                                        <p:strVal val="visible"/>
                                      </p:to>
                                    </p:set>
                                    <p:animEffect transition="in" filter="fade">
                                      <p:cBhvr>
                                        <p:cTn id="39" dur="1000"/>
                                        <p:tgtEl>
                                          <p:spTgt spid="19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3">
                                            <p:txEl>
                                              <p:pRg st="3" end="3"/>
                                            </p:txEl>
                                          </p:spTgt>
                                        </p:tgtEl>
                                        <p:attrNameLst>
                                          <p:attrName>style.visibility</p:attrName>
                                        </p:attrNameLst>
                                      </p:cBhvr>
                                      <p:to>
                                        <p:strVal val="visible"/>
                                      </p:to>
                                    </p:set>
                                    <p:animEffect transition="in" filter="fade">
                                      <p:cBhvr>
                                        <p:cTn id="44" dur="1000"/>
                                        <p:tgtEl>
                                          <p:spTgt spid="19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93">
                                            <p:txEl>
                                              <p:pRg st="4" end="4"/>
                                            </p:txEl>
                                          </p:spTgt>
                                        </p:tgtEl>
                                        <p:attrNameLst>
                                          <p:attrName>style.visibility</p:attrName>
                                        </p:attrNameLst>
                                      </p:cBhvr>
                                      <p:to>
                                        <p:strVal val="visible"/>
                                      </p:to>
                                    </p:set>
                                    <p:animEffect transition="in" filter="fade">
                                      <p:cBhvr>
                                        <p:cTn id="49" dur="1000"/>
                                        <p:tgtEl>
                                          <p:spTgt spid="19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93">
                                            <p:txEl>
                                              <p:pRg st="5" end="5"/>
                                            </p:txEl>
                                          </p:spTgt>
                                        </p:tgtEl>
                                        <p:attrNameLst>
                                          <p:attrName>style.visibility</p:attrName>
                                        </p:attrNameLst>
                                      </p:cBhvr>
                                      <p:to>
                                        <p:strVal val="visible"/>
                                      </p:to>
                                    </p:set>
                                    <p:animEffect transition="in" filter="fade">
                                      <p:cBhvr>
                                        <p:cTn id="54" dur="1000"/>
                                        <p:tgtEl>
                                          <p:spTgt spid="19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93">
                                            <p:txEl>
                                              <p:pRg st="6" end="6"/>
                                            </p:txEl>
                                          </p:spTgt>
                                        </p:tgtEl>
                                        <p:attrNameLst>
                                          <p:attrName>style.visibility</p:attrName>
                                        </p:attrNameLst>
                                      </p:cBhvr>
                                      <p:to>
                                        <p:strVal val="visible"/>
                                      </p:to>
                                    </p:set>
                                    <p:animEffect transition="in" filter="fade">
                                      <p:cBhvr>
                                        <p:cTn id="59" dur="1000"/>
                                        <p:tgtEl>
                                          <p:spTgt spid="193">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93">
                                            <p:txEl>
                                              <p:pRg st="7" end="7"/>
                                            </p:txEl>
                                          </p:spTgt>
                                        </p:tgtEl>
                                        <p:attrNameLst>
                                          <p:attrName>style.visibility</p:attrName>
                                        </p:attrNameLst>
                                      </p:cBhvr>
                                      <p:to>
                                        <p:strVal val="visible"/>
                                      </p:to>
                                    </p:set>
                                    <p:animEffect transition="in" filter="fade">
                                      <p:cBhvr>
                                        <p:cTn id="64" dur="1000"/>
                                        <p:tgtEl>
                                          <p:spTgt spid="193">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93">
                                            <p:txEl>
                                              <p:pRg st="8" end="8"/>
                                            </p:txEl>
                                          </p:spTgt>
                                        </p:tgtEl>
                                        <p:attrNameLst>
                                          <p:attrName>style.visibility</p:attrName>
                                        </p:attrNameLst>
                                      </p:cBhvr>
                                      <p:to>
                                        <p:strVal val="visible"/>
                                      </p:to>
                                    </p:set>
                                    <p:animEffect transition="in" filter="fade">
                                      <p:cBhvr>
                                        <p:cTn id="69" dur="1000"/>
                                        <p:tgtEl>
                                          <p:spTgt spid="193">
                                            <p:txEl>
                                              <p:pRg st="8" end="8"/>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93">
                                            <p:txEl>
                                              <p:pRg st="9" end="9"/>
                                            </p:txEl>
                                          </p:spTgt>
                                        </p:tgtEl>
                                        <p:attrNameLst>
                                          <p:attrName>style.visibility</p:attrName>
                                        </p:attrNameLst>
                                      </p:cBhvr>
                                      <p:to>
                                        <p:strVal val="visible"/>
                                      </p:to>
                                    </p:set>
                                    <p:animEffect transition="in" filter="fade">
                                      <p:cBhvr>
                                        <p:cTn id="74" dur="1000"/>
                                        <p:tgtEl>
                                          <p:spTgt spid="193">
                                            <p:txEl>
                                              <p:pRg st="9" end="9"/>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93">
                                            <p:txEl>
                                              <p:pRg st="10" end="10"/>
                                            </p:txEl>
                                          </p:spTgt>
                                        </p:tgtEl>
                                        <p:attrNameLst>
                                          <p:attrName>style.visibility</p:attrName>
                                        </p:attrNameLst>
                                      </p:cBhvr>
                                      <p:to>
                                        <p:strVal val="visible"/>
                                      </p:to>
                                    </p:set>
                                    <p:animEffect transition="in" filter="fade">
                                      <p:cBhvr>
                                        <p:cTn id="79" dur="1000"/>
                                        <p:tgtEl>
                                          <p:spTgt spid="193">
                                            <p:txEl>
                                              <p:pRg st="10" end="1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94"/>
                                        </p:tgtEl>
                                        <p:attrNameLst>
                                          <p:attrName>style.visibility</p:attrName>
                                        </p:attrNameLst>
                                      </p:cBhvr>
                                      <p:to>
                                        <p:strVal val="visible"/>
                                      </p:to>
                                    </p:set>
                                    <p:animEffect transition="in" filter="fade">
                                      <p:cBhvr>
                                        <p:cTn id="84" dur="1000"/>
                                        <p:tgtEl>
                                          <p:spTgt spid="194"/>
                                        </p:tgtEl>
                                      </p:cBhvr>
                                    </p:animEffect>
                                  </p:childTnLst>
                                </p:cTn>
                              </p:par>
                              <p:par>
                                <p:cTn id="85" presetID="10" presetClass="entr" presetSubtype="0" fill="hold" nodeType="withEffect">
                                  <p:stCondLst>
                                    <p:cond delay="0"/>
                                  </p:stCondLst>
                                  <p:childTnLst>
                                    <p:set>
                                      <p:cBhvr>
                                        <p:cTn id="86" dur="1" fill="hold">
                                          <p:stCondLst>
                                            <p:cond delay="0"/>
                                          </p:stCondLst>
                                        </p:cTn>
                                        <p:tgtEl>
                                          <p:spTgt spid="195"/>
                                        </p:tgtEl>
                                        <p:attrNameLst>
                                          <p:attrName>style.visibility</p:attrName>
                                        </p:attrNameLst>
                                      </p:cBhvr>
                                      <p:to>
                                        <p:strVal val="visible"/>
                                      </p:to>
                                    </p:set>
                                    <p:animEffect transition="in" filter="fade">
                                      <p:cBhvr>
                                        <p:cTn id="87" dur="1000"/>
                                        <p:tgtEl>
                                          <p:spTgt spid="195"/>
                                        </p:tgtEl>
                                      </p:cBhvr>
                                    </p:animEffect>
                                  </p:childTnLst>
                                </p:cTn>
                              </p:par>
                              <p:par>
                                <p:cTn id="88" presetID="10" presetClass="entr" presetSubtype="0" fill="hold" nodeType="withEffect">
                                  <p:stCondLst>
                                    <p:cond delay="0"/>
                                  </p:stCondLst>
                                  <p:childTnLst>
                                    <p:set>
                                      <p:cBhvr>
                                        <p:cTn id="89" dur="1" fill="hold">
                                          <p:stCondLst>
                                            <p:cond delay="0"/>
                                          </p:stCondLst>
                                        </p:cTn>
                                        <p:tgtEl>
                                          <p:spTgt spid="196"/>
                                        </p:tgtEl>
                                        <p:attrNameLst>
                                          <p:attrName>style.visibility</p:attrName>
                                        </p:attrNameLst>
                                      </p:cBhvr>
                                      <p:to>
                                        <p:strVal val="visible"/>
                                      </p:to>
                                    </p:set>
                                    <p:animEffect transition="in" filter="fade">
                                      <p:cBhvr>
                                        <p:cTn id="90" dur="1000"/>
                                        <p:tgtEl>
                                          <p:spTgt spid="196"/>
                                        </p:tgtEl>
                                      </p:cBhvr>
                                    </p:animEffect>
                                  </p:childTnLst>
                                </p:cTn>
                              </p:par>
                              <p:par>
                                <p:cTn id="91" presetID="10" presetClass="entr" presetSubtype="0" fill="hold" nodeType="withEffect">
                                  <p:stCondLst>
                                    <p:cond delay="0"/>
                                  </p:stCondLst>
                                  <p:childTnLst>
                                    <p:set>
                                      <p:cBhvr>
                                        <p:cTn id="92" dur="1" fill="hold">
                                          <p:stCondLst>
                                            <p:cond delay="0"/>
                                          </p:stCondLst>
                                        </p:cTn>
                                        <p:tgtEl>
                                          <p:spTgt spid="197"/>
                                        </p:tgtEl>
                                        <p:attrNameLst>
                                          <p:attrName>style.visibility</p:attrName>
                                        </p:attrNameLst>
                                      </p:cBhvr>
                                      <p:to>
                                        <p:strVal val="visible"/>
                                      </p:to>
                                    </p:set>
                                    <p:animEffect transition="in" filter="fade">
                                      <p:cBhvr>
                                        <p:cTn id="93" dur="1000"/>
                                        <p:tgtEl>
                                          <p:spTgt spid="197"/>
                                        </p:tgtEl>
                                      </p:cBhvr>
                                    </p:animEffect>
                                  </p:childTnLst>
                                </p:cTn>
                              </p:par>
                              <p:par>
                                <p:cTn id="94" presetID="10" presetClass="entr" presetSubtype="0" fill="hold" nodeType="withEffect">
                                  <p:stCondLst>
                                    <p:cond delay="0"/>
                                  </p:stCondLst>
                                  <p:childTnLst>
                                    <p:set>
                                      <p:cBhvr>
                                        <p:cTn id="95" dur="1" fill="hold">
                                          <p:stCondLst>
                                            <p:cond delay="0"/>
                                          </p:stCondLst>
                                        </p:cTn>
                                        <p:tgtEl>
                                          <p:spTgt spid="198"/>
                                        </p:tgtEl>
                                        <p:attrNameLst>
                                          <p:attrName>style.visibility</p:attrName>
                                        </p:attrNameLst>
                                      </p:cBhvr>
                                      <p:to>
                                        <p:strVal val="visible"/>
                                      </p:to>
                                    </p:set>
                                    <p:animEffect transition="in" filter="fade">
                                      <p:cBhvr>
                                        <p:cTn id="96" dur="1000"/>
                                        <p:tgtEl>
                                          <p:spTgt spid="19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99"/>
                                        </p:tgtEl>
                                        <p:attrNameLst>
                                          <p:attrName>style.visibility</p:attrName>
                                        </p:attrNameLst>
                                      </p:cBhvr>
                                      <p:to>
                                        <p:strVal val="visible"/>
                                      </p:to>
                                    </p:set>
                                    <p:animEffect transition="in" filter="fade">
                                      <p:cBhvr>
                                        <p:cTn id="101" dur="10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0"/>
          <p:cNvSpPr txBox="1">
            <a:spLocks noGrp="1"/>
          </p:cNvSpPr>
          <p:nvPr>
            <p:ph type="ctrTitle"/>
          </p:nvPr>
        </p:nvSpPr>
        <p:spPr>
          <a:xfrm>
            <a:off x="337284" y="77628"/>
            <a:ext cx="6925732" cy="747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Awesome headline keyword strategy</a:t>
            </a:r>
            <a:endParaRPr dirty="0"/>
          </a:p>
        </p:txBody>
      </p:sp>
      <p:sp>
        <p:nvSpPr>
          <p:cNvPr id="205" name="Google Shape;205;p30"/>
          <p:cNvSpPr txBox="1"/>
          <p:nvPr/>
        </p:nvSpPr>
        <p:spPr>
          <a:xfrm>
            <a:off x="115047" y="811275"/>
            <a:ext cx="4388400" cy="3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accent1"/>
                </a:solidFill>
                <a:latin typeface="Lato"/>
                <a:ea typeface="Lato"/>
                <a:cs typeface="Lato"/>
                <a:sym typeface="Lato"/>
              </a:rPr>
              <a:t>Use this strategy to help you quickly optimize your headline for jobs you’re interested in/qualified for* is from Cultivated Culture. This exercise will also help optimize your resume!</a:t>
            </a:r>
            <a:endParaRPr sz="1200" dirty="0">
              <a:solidFill>
                <a:schemeClr val="accent1"/>
              </a:solidFill>
              <a:latin typeface="Lato"/>
              <a:ea typeface="Lato"/>
              <a:cs typeface="Lato"/>
              <a:sym typeface="Lato"/>
            </a:endParaRPr>
          </a:p>
          <a:p>
            <a:pPr marL="0" lvl="0" indent="0" algn="l" rtl="0">
              <a:spcBef>
                <a:spcPts val="0"/>
              </a:spcBef>
              <a:spcAft>
                <a:spcPts val="0"/>
              </a:spcAft>
              <a:buNone/>
            </a:pPr>
            <a:endParaRPr sz="1200" dirty="0">
              <a:solidFill>
                <a:schemeClr val="accent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accent1"/>
                </a:solidFill>
                <a:latin typeface="Lato"/>
                <a:ea typeface="Lato"/>
                <a:cs typeface="Lato"/>
                <a:sym typeface="Lato"/>
              </a:rPr>
              <a:t>Open a Google or Word doc</a:t>
            </a:r>
            <a:endParaRPr sz="1200" dirty="0">
              <a:solidFill>
                <a:schemeClr val="accent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accent1"/>
                </a:solidFill>
                <a:latin typeface="Lato"/>
                <a:ea typeface="Lato"/>
                <a:cs typeface="Lato"/>
                <a:sym typeface="Lato"/>
              </a:rPr>
              <a:t>Use </a:t>
            </a:r>
            <a:r>
              <a:rPr lang="en" sz="1200" u="sng" dirty="0">
                <a:solidFill>
                  <a:schemeClr val="accent1"/>
                </a:solidFill>
                <a:latin typeface="Lato"/>
                <a:ea typeface="Lato"/>
                <a:cs typeface="Lato"/>
                <a:sym typeface="Lato"/>
                <a:hlinkClick r:id="rId3">
                  <a:extLst>
                    <a:ext uri="{A12FA001-AC4F-418D-AE19-62706E023703}">
                      <ahyp:hlinkClr xmlns:ahyp="http://schemas.microsoft.com/office/drawing/2018/hyperlinkcolor" val="tx"/>
                    </a:ext>
                  </a:extLst>
                </a:hlinkClick>
              </a:rPr>
              <a:t>LinkedIn Jobs</a:t>
            </a:r>
            <a:r>
              <a:rPr lang="en" sz="1200" dirty="0">
                <a:solidFill>
                  <a:schemeClr val="accent1"/>
                </a:solidFill>
                <a:latin typeface="Lato"/>
                <a:ea typeface="Lato"/>
                <a:cs typeface="Lato"/>
                <a:sym typeface="Lato"/>
              </a:rPr>
              <a:t> to find roles that match your experience, location, desired industry, job title, etc.</a:t>
            </a:r>
            <a:endParaRPr sz="1200" dirty="0">
              <a:solidFill>
                <a:schemeClr val="accent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accent1"/>
                </a:solidFill>
                <a:latin typeface="Lato"/>
                <a:ea typeface="Lato"/>
                <a:cs typeface="Lato"/>
                <a:sym typeface="Lato"/>
              </a:rPr>
              <a:t>Copy/paste the job titles for relevant roles into your doc for 15 - 20 roles (put each role on its own line in your document)</a:t>
            </a:r>
            <a:endParaRPr sz="1200" dirty="0">
              <a:solidFill>
                <a:schemeClr val="accent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accent1"/>
                </a:solidFill>
                <a:latin typeface="Lato"/>
                <a:ea typeface="Lato"/>
                <a:cs typeface="Lato"/>
                <a:sym typeface="Lato"/>
              </a:rPr>
              <a:t>Go to </a:t>
            </a:r>
            <a:r>
              <a:rPr lang="en" sz="1200" u="sng" dirty="0">
                <a:solidFill>
                  <a:schemeClr val="accent1"/>
                </a:solidFill>
                <a:latin typeface="Lato"/>
                <a:ea typeface="Lato"/>
                <a:cs typeface="Lato"/>
                <a:sym typeface="Lato"/>
                <a:hlinkClick r:id="rId4">
                  <a:extLst>
                    <a:ext uri="{A12FA001-AC4F-418D-AE19-62706E023703}">
                      <ahyp:hlinkClr xmlns:ahyp="http://schemas.microsoft.com/office/drawing/2018/hyperlinkcolor" val="tx"/>
                    </a:ext>
                  </a:extLst>
                </a:hlinkClick>
              </a:rPr>
              <a:t>Wordclouds.com</a:t>
            </a:r>
            <a:r>
              <a:rPr lang="en" sz="1200" dirty="0">
                <a:solidFill>
                  <a:schemeClr val="accent1"/>
                </a:solidFill>
                <a:latin typeface="Lato"/>
                <a:ea typeface="Lato"/>
                <a:cs typeface="Lato"/>
                <a:sym typeface="Lato"/>
              </a:rPr>
              <a:t>, click on Word List, then click “Use the paste/type text dialog” at the top </a:t>
            </a:r>
            <a:endParaRPr sz="1200" dirty="0">
              <a:solidFill>
                <a:schemeClr val="accent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accent1"/>
                </a:solidFill>
                <a:latin typeface="Lato"/>
                <a:ea typeface="Lato"/>
                <a:cs typeface="Lato"/>
                <a:sym typeface="Lato"/>
              </a:rPr>
              <a:t>Paste job titles and hit apply</a:t>
            </a:r>
            <a:endParaRPr sz="1200" dirty="0">
              <a:solidFill>
                <a:schemeClr val="accent1"/>
              </a:solidFill>
              <a:latin typeface="Lato"/>
              <a:ea typeface="Lato"/>
              <a:cs typeface="Lato"/>
              <a:sym typeface="Lato"/>
            </a:endParaRPr>
          </a:p>
          <a:p>
            <a:pPr marL="0" lvl="0" indent="0" algn="l" rtl="0">
              <a:spcBef>
                <a:spcPts val="0"/>
              </a:spcBef>
              <a:spcAft>
                <a:spcPts val="0"/>
              </a:spcAft>
              <a:buNone/>
            </a:pPr>
            <a:endParaRPr sz="1200" dirty="0">
              <a:solidFill>
                <a:schemeClr val="accent1"/>
              </a:solidFill>
              <a:latin typeface="Lato"/>
              <a:ea typeface="Lato"/>
              <a:cs typeface="Lato"/>
              <a:sym typeface="Lato"/>
            </a:endParaRPr>
          </a:p>
          <a:p>
            <a:pPr marL="0" lvl="0" indent="0" algn="l" rtl="0">
              <a:spcBef>
                <a:spcPts val="0"/>
              </a:spcBef>
              <a:spcAft>
                <a:spcPts val="0"/>
              </a:spcAft>
              <a:buNone/>
            </a:pPr>
            <a:endParaRPr sz="1200" dirty="0">
              <a:solidFill>
                <a:schemeClr val="accent1"/>
              </a:solidFill>
              <a:latin typeface="Lato"/>
              <a:ea typeface="Lato"/>
              <a:cs typeface="Lato"/>
              <a:sym typeface="Lato"/>
            </a:endParaRPr>
          </a:p>
          <a:p>
            <a:pPr marL="0" lvl="0" indent="0" algn="l" rtl="0">
              <a:spcBef>
                <a:spcPts val="0"/>
              </a:spcBef>
              <a:spcAft>
                <a:spcPts val="0"/>
              </a:spcAft>
              <a:buNone/>
            </a:pPr>
            <a:endParaRPr sz="1200" dirty="0">
              <a:solidFill>
                <a:schemeClr val="accent1"/>
              </a:solidFill>
              <a:latin typeface="Lato"/>
              <a:ea typeface="Lato"/>
              <a:cs typeface="Lato"/>
              <a:sym typeface="Lato"/>
            </a:endParaRPr>
          </a:p>
          <a:p>
            <a:pPr marL="0" lvl="0" indent="0" algn="l" rtl="0">
              <a:spcBef>
                <a:spcPts val="0"/>
              </a:spcBef>
              <a:spcAft>
                <a:spcPts val="0"/>
              </a:spcAft>
              <a:buNone/>
            </a:pPr>
            <a:endParaRPr sz="1200" dirty="0">
              <a:solidFill>
                <a:schemeClr val="accent1"/>
              </a:solidFill>
              <a:latin typeface="Lato"/>
              <a:ea typeface="Lato"/>
              <a:cs typeface="Lato"/>
              <a:sym typeface="Lato"/>
            </a:endParaRPr>
          </a:p>
          <a:p>
            <a:pPr marL="0" lvl="0" indent="0" algn="l" rtl="0">
              <a:spcBef>
                <a:spcPts val="0"/>
              </a:spcBef>
              <a:spcAft>
                <a:spcPts val="0"/>
              </a:spcAft>
              <a:buNone/>
            </a:pPr>
            <a:r>
              <a:rPr lang="en" sz="1200" dirty="0">
                <a:solidFill>
                  <a:schemeClr val="accent1"/>
                </a:solidFill>
                <a:latin typeface="Lato"/>
                <a:ea typeface="Lato"/>
                <a:cs typeface="Lato"/>
                <a:sym typeface="Lato"/>
              </a:rPr>
              <a:t>*don’t disqualify yourself from jobs that are a stretch (if you don’t have 5 years experience in sales, etc)</a:t>
            </a:r>
            <a:endParaRPr sz="1200" dirty="0">
              <a:solidFill>
                <a:schemeClr val="accent1"/>
              </a:solidFill>
              <a:latin typeface="Lato"/>
              <a:ea typeface="Lato"/>
              <a:cs typeface="Lato"/>
              <a:sym typeface="Lato"/>
            </a:endParaRPr>
          </a:p>
        </p:txBody>
      </p:sp>
      <p:sp>
        <p:nvSpPr>
          <p:cNvPr id="206" name="Google Shape;206;p30"/>
          <p:cNvSpPr txBox="1"/>
          <p:nvPr/>
        </p:nvSpPr>
        <p:spPr>
          <a:xfrm>
            <a:off x="4904553" y="811275"/>
            <a:ext cx="4124400" cy="73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accent1"/>
                </a:solidFill>
                <a:latin typeface="Lato"/>
                <a:ea typeface="Lato"/>
                <a:cs typeface="Lato"/>
                <a:sym typeface="Lato"/>
              </a:rPr>
              <a:t>The word cloud helps you visualize your keywords. The largest words are the ones with the highest frequency in your list.</a:t>
            </a:r>
            <a:endParaRPr sz="1200" dirty="0">
              <a:solidFill>
                <a:schemeClr val="accent1"/>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p:txBody>
      </p:sp>
      <p:pic>
        <p:nvPicPr>
          <p:cNvPr id="207" name="Google Shape;207;p30"/>
          <p:cNvPicPr preferRelativeResize="0"/>
          <p:nvPr/>
        </p:nvPicPr>
        <p:blipFill>
          <a:blip r:embed="rId5">
            <a:alphaModFix/>
          </a:blip>
          <a:stretch>
            <a:fillRect/>
          </a:stretch>
        </p:blipFill>
        <p:spPr>
          <a:xfrm>
            <a:off x="5917640" y="1443858"/>
            <a:ext cx="2098225" cy="2040400"/>
          </a:xfrm>
          <a:prstGeom prst="rect">
            <a:avLst/>
          </a:prstGeom>
          <a:noFill/>
          <a:ln>
            <a:noFill/>
          </a:ln>
        </p:spPr>
      </p:pic>
      <p:sp>
        <p:nvSpPr>
          <p:cNvPr id="208" name="Google Shape;208;p30"/>
          <p:cNvSpPr txBox="1"/>
          <p:nvPr/>
        </p:nvSpPr>
        <p:spPr>
          <a:xfrm>
            <a:off x="4904553" y="3446189"/>
            <a:ext cx="3280800" cy="5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accent1"/>
                </a:solidFill>
                <a:latin typeface="Lato"/>
                <a:ea typeface="Lato"/>
                <a:cs typeface="Lato"/>
                <a:sym typeface="Lato"/>
              </a:rPr>
              <a:t>From this cloud, we might decide our keywords are Sales Director / Account Executive</a:t>
            </a:r>
            <a:endParaRPr sz="1200" dirty="0">
              <a:solidFill>
                <a:schemeClr val="accen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1000"/>
                                        <p:tgtEl>
                                          <p:spTgt spid="2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6"/>
                                        </p:tgtEl>
                                        <p:attrNameLst>
                                          <p:attrName>style.visibility</p:attrName>
                                        </p:attrNameLst>
                                      </p:cBhvr>
                                      <p:to>
                                        <p:strVal val="visible"/>
                                      </p:to>
                                    </p:set>
                                    <p:animEffect transition="in" filter="fade">
                                      <p:cBhvr>
                                        <p:cTn id="12" dur="1000"/>
                                        <p:tgtEl>
                                          <p:spTgt spid="206"/>
                                        </p:tgtEl>
                                      </p:cBhvr>
                                    </p:animEffect>
                                  </p:childTnLst>
                                </p:cTn>
                              </p:par>
                              <p:par>
                                <p:cTn id="13" presetID="10" presetClass="entr" presetSubtype="0" fill="hold" nodeType="withEffect">
                                  <p:stCondLst>
                                    <p:cond delay="0"/>
                                  </p:stCondLst>
                                  <p:childTnLst>
                                    <p:set>
                                      <p:cBhvr>
                                        <p:cTn id="14" dur="1" fill="hold">
                                          <p:stCondLst>
                                            <p:cond delay="0"/>
                                          </p:stCondLst>
                                        </p:cTn>
                                        <p:tgtEl>
                                          <p:spTgt spid="207"/>
                                        </p:tgtEl>
                                        <p:attrNameLst>
                                          <p:attrName>style.visibility</p:attrName>
                                        </p:attrNameLst>
                                      </p:cBhvr>
                                      <p:to>
                                        <p:strVal val="visible"/>
                                      </p:to>
                                    </p:set>
                                    <p:animEffect transition="in" filter="fade">
                                      <p:cBhvr>
                                        <p:cTn id="15" dur="1000"/>
                                        <p:tgtEl>
                                          <p:spTgt spid="20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8"/>
                                        </p:tgtEl>
                                        <p:attrNameLst>
                                          <p:attrName>style.visibility</p:attrName>
                                        </p:attrNameLst>
                                      </p:cBhvr>
                                      <p:to>
                                        <p:strVal val="visible"/>
                                      </p:to>
                                    </p:set>
                                    <p:animEffect transition="in" filter="fade">
                                      <p:cBhvr>
                                        <p:cTn id="20"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1"/>
          <p:cNvSpPr txBox="1">
            <a:spLocks noGrp="1"/>
          </p:cNvSpPr>
          <p:nvPr>
            <p:ph type="ctrTitle"/>
          </p:nvPr>
        </p:nvSpPr>
        <p:spPr>
          <a:xfrm>
            <a:off x="136880" y="83863"/>
            <a:ext cx="6925732" cy="747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Finishing your headline..</a:t>
            </a:r>
            <a:endParaRPr dirty="0"/>
          </a:p>
        </p:txBody>
      </p:sp>
      <p:sp>
        <p:nvSpPr>
          <p:cNvPr id="214" name="Google Shape;214;p31"/>
          <p:cNvSpPr txBox="1"/>
          <p:nvPr/>
        </p:nvSpPr>
        <p:spPr>
          <a:xfrm>
            <a:off x="164076" y="1400463"/>
            <a:ext cx="4388400" cy="3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bg1"/>
                </a:solidFill>
                <a:latin typeface="Lato"/>
                <a:ea typeface="Lato"/>
                <a:cs typeface="Lato"/>
                <a:sym typeface="Lato"/>
              </a:rPr>
              <a:t>LinkedIn has a 120 character headline limit on desktop but if you switch to the mobile app, the limit increases to 200. </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bg1"/>
              </a:solidFill>
              <a:latin typeface="Lato"/>
              <a:ea typeface="Lato"/>
              <a:cs typeface="Lato"/>
              <a:sym typeface="Lato"/>
            </a:endParaRPr>
          </a:p>
          <a:p>
            <a:pPr marL="0" lvl="0" indent="0" algn="l" rtl="0">
              <a:spcBef>
                <a:spcPts val="0"/>
              </a:spcBef>
              <a:spcAft>
                <a:spcPts val="0"/>
              </a:spcAft>
              <a:buNone/>
            </a:pPr>
            <a:r>
              <a:rPr lang="en" sz="1200" dirty="0">
                <a:solidFill>
                  <a:schemeClr val="bg1"/>
                </a:solidFill>
                <a:latin typeface="Lato"/>
                <a:ea typeface="Lato"/>
                <a:cs typeface="Lato"/>
                <a:sym typeface="Lato"/>
              </a:rPr>
              <a:t>Include your high priority keywords from the WordCloud exercise at the beginning of your headline, then follow with one of these ideas</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bg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bg1"/>
                </a:solidFill>
                <a:latin typeface="Lato"/>
                <a:ea typeface="Lato"/>
                <a:cs typeface="Lato"/>
                <a:sym typeface="Lato"/>
              </a:rPr>
              <a:t>Share accomplishments, metrics, awards, etc</a:t>
            </a:r>
            <a:endParaRPr sz="1200" dirty="0">
              <a:solidFill>
                <a:schemeClr val="bg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bg1"/>
                </a:solidFill>
                <a:latin typeface="Lato"/>
                <a:ea typeface="Lato"/>
                <a:cs typeface="Lato"/>
                <a:sym typeface="Lato"/>
              </a:rPr>
              <a:t>Include high priority skills and proficiencies</a:t>
            </a:r>
            <a:endParaRPr sz="1200" dirty="0">
              <a:solidFill>
                <a:schemeClr val="bg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bg1"/>
                </a:solidFill>
                <a:latin typeface="Lato"/>
                <a:ea typeface="Lato"/>
                <a:cs typeface="Lato"/>
                <a:sym typeface="Lato"/>
              </a:rPr>
              <a:t>If you have one, share a link to your (professional) website, online portfolio, blog, etc</a:t>
            </a:r>
            <a:endParaRPr sz="1200" dirty="0">
              <a:solidFill>
                <a:schemeClr val="bg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bg1"/>
                </a:solidFill>
                <a:latin typeface="Lato"/>
                <a:ea typeface="Lato"/>
                <a:cs typeface="Lato"/>
                <a:sym typeface="Lato"/>
              </a:rPr>
              <a:t>Talk about something you are passionate about outside of your official job </a:t>
            </a:r>
            <a:endParaRPr sz="1200" dirty="0">
              <a:solidFill>
                <a:schemeClr val="bg1"/>
              </a:solidFill>
              <a:latin typeface="Lato"/>
              <a:ea typeface="Lato"/>
              <a:cs typeface="Lato"/>
              <a:sym typeface="Lato"/>
            </a:endParaRPr>
          </a:p>
        </p:txBody>
      </p:sp>
      <p:pic>
        <p:nvPicPr>
          <p:cNvPr id="215" name="Google Shape;215;p31"/>
          <p:cNvPicPr preferRelativeResize="0"/>
          <p:nvPr/>
        </p:nvPicPr>
        <p:blipFill>
          <a:blip r:embed="rId3">
            <a:alphaModFix/>
          </a:blip>
          <a:stretch>
            <a:fillRect/>
          </a:stretch>
        </p:blipFill>
        <p:spPr>
          <a:xfrm>
            <a:off x="5055475" y="1425226"/>
            <a:ext cx="4014275" cy="642050"/>
          </a:xfrm>
          <a:prstGeom prst="rect">
            <a:avLst/>
          </a:prstGeom>
          <a:noFill/>
          <a:ln>
            <a:noFill/>
          </a:ln>
        </p:spPr>
      </p:pic>
      <p:cxnSp>
        <p:nvCxnSpPr>
          <p:cNvPr id="216" name="Google Shape;216;p31"/>
          <p:cNvCxnSpPr/>
          <p:nvPr/>
        </p:nvCxnSpPr>
        <p:spPr>
          <a:xfrm flipH="1">
            <a:off x="5700925" y="1008950"/>
            <a:ext cx="613800" cy="599700"/>
          </a:xfrm>
          <a:prstGeom prst="straightConnector1">
            <a:avLst/>
          </a:prstGeom>
          <a:noFill/>
          <a:ln w="9525" cap="flat" cmpd="sng">
            <a:solidFill>
              <a:srgbClr val="FF0000"/>
            </a:solidFill>
            <a:prstDash val="solid"/>
            <a:round/>
            <a:headEnd type="none" w="med" len="med"/>
            <a:tailEnd type="triangle" w="med" len="med"/>
          </a:ln>
        </p:spPr>
      </p:cxnSp>
      <p:cxnSp>
        <p:nvCxnSpPr>
          <p:cNvPr id="217" name="Google Shape;217;p31"/>
          <p:cNvCxnSpPr/>
          <p:nvPr/>
        </p:nvCxnSpPr>
        <p:spPr>
          <a:xfrm flipH="1">
            <a:off x="6064975" y="1008950"/>
            <a:ext cx="613800" cy="599700"/>
          </a:xfrm>
          <a:prstGeom prst="straightConnector1">
            <a:avLst/>
          </a:prstGeom>
          <a:noFill/>
          <a:ln w="9525" cap="flat" cmpd="sng">
            <a:solidFill>
              <a:srgbClr val="FF0000"/>
            </a:solidFill>
            <a:prstDash val="solid"/>
            <a:round/>
            <a:headEnd type="none" w="med" len="med"/>
            <a:tailEnd type="triangle" w="med" len="med"/>
          </a:ln>
        </p:spPr>
      </p:cxnSp>
      <p:sp>
        <p:nvSpPr>
          <p:cNvPr id="218" name="Google Shape;218;p31"/>
          <p:cNvSpPr txBox="1"/>
          <p:nvPr/>
        </p:nvSpPr>
        <p:spPr>
          <a:xfrm>
            <a:off x="6152425" y="719675"/>
            <a:ext cx="1008900" cy="2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2"/>
                </a:solidFill>
                <a:latin typeface="Lato"/>
                <a:ea typeface="Lato"/>
                <a:cs typeface="Lato"/>
                <a:sym typeface="Lato"/>
              </a:rPr>
              <a:t>Keywords</a:t>
            </a:r>
            <a:endParaRPr sz="1200">
              <a:solidFill>
                <a:schemeClr val="lt2"/>
              </a:solidFill>
              <a:latin typeface="Lato"/>
              <a:ea typeface="Lato"/>
              <a:cs typeface="Lato"/>
              <a:sym typeface="Lato"/>
            </a:endParaRPr>
          </a:p>
        </p:txBody>
      </p:sp>
      <p:pic>
        <p:nvPicPr>
          <p:cNvPr id="219" name="Google Shape;219;p31"/>
          <p:cNvPicPr preferRelativeResize="0"/>
          <p:nvPr/>
        </p:nvPicPr>
        <p:blipFill>
          <a:blip r:embed="rId4">
            <a:alphaModFix/>
          </a:blip>
          <a:stretch>
            <a:fillRect/>
          </a:stretch>
        </p:blipFill>
        <p:spPr>
          <a:xfrm>
            <a:off x="5016726" y="2518713"/>
            <a:ext cx="4091774" cy="635100"/>
          </a:xfrm>
          <a:prstGeom prst="rect">
            <a:avLst/>
          </a:prstGeom>
          <a:noFill/>
          <a:ln>
            <a:noFill/>
          </a:ln>
        </p:spPr>
      </p:pic>
      <p:pic>
        <p:nvPicPr>
          <p:cNvPr id="220" name="Google Shape;220;p31"/>
          <p:cNvPicPr preferRelativeResize="0"/>
          <p:nvPr/>
        </p:nvPicPr>
        <p:blipFill>
          <a:blip r:embed="rId5">
            <a:alphaModFix/>
          </a:blip>
          <a:stretch>
            <a:fillRect/>
          </a:stretch>
        </p:blipFill>
        <p:spPr>
          <a:xfrm>
            <a:off x="5055475" y="3617950"/>
            <a:ext cx="4014274" cy="672600"/>
          </a:xfrm>
          <a:prstGeom prst="rect">
            <a:avLst/>
          </a:prstGeom>
          <a:noFill/>
          <a:ln>
            <a:noFill/>
          </a:ln>
        </p:spPr>
      </p:pic>
      <p:cxnSp>
        <p:nvCxnSpPr>
          <p:cNvPr id="221" name="Google Shape;221;p31"/>
          <p:cNvCxnSpPr/>
          <p:nvPr/>
        </p:nvCxnSpPr>
        <p:spPr>
          <a:xfrm flipH="1">
            <a:off x="6288463" y="3457200"/>
            <a:ext cx="252000" cy="326700"/>
          </a:xfrm>
          <a:prstGeom prst="straightConnector1">
            <a:avLst/>
          </a:prstGeom>
          <a:noFill/>
          <a:ln w="9525" cap="flat" cmpd="sng">
            <a:solidFill>
              <a:srgbClr val="FF0000"/>
            </a:solidFill>
            <a:prstDash val="solid"/>
            <a:round/>
            <a:headEnd type="none" w="med" len="med"/>
            <a:tailEnd type="triangle" w="med" len="med"/>
          </a:ln>
        </p:spPr>
      </p:cxnSp>
      <p:cxnSp>
        <p:nvCxnSpPr>
          <p:cNvPr id="222" name="Google Shape;222;p31"/>
          <p:cNvCxnSpPr>
            <a:stCxn id="223" idx="2"/>
          </p:cNvCxnSpPr>
          <p:nvPr/>
        </p:nvCxnSpPr>
        <p:spPr>
          <a:xfrm>
            <a:off x="6882613" y="3422025"/>
            <a:ext cx="40200" cy="381000"/>
          </a:xfrm>
          <a:prstGeom prst="straightConnector1">
            <a:avLst/>
          </a:prstGeom>
          <a:noFill/>
          <a:ln w="9525" cap="flat" cmpd="sng">
            <a:solidFill>
              <a:srgbClr val="FF0000"/>
            </a:solidFill>
            <a:prstDash val="solid"/>
            <a:round/>
            <a:headEnd type="none" w="med" len="med"/>
            <a:tailEnd type="triangle" w="med" len="med"/>
          </a:ln>
        </p:spPr>
      </p:cxnSp>
      <p:sp>
        <p:nvSpPr>
          <p:cNvPr id="223" name="Google Shape;223;p31"/>
          <p:cNvSpPr txBox="1"/>
          <p:nvPr/>
        </p:nvSpPr>
        <p:spPr>
          <a:xfrm>
            <a:off x="6378163" y="3167925"/>
            <a:ext cx="1008900" cy="2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2"/>
                </a:solidFill>
                <a:latin typeface="Lato"/>
                <a:ea typeface="Lato"/>
                <a:cs typeface="Lato"/>
                <a:sym typeface="Lato"/>
              </a:rPr>
              <a:t>Keywords</a:t>
            </a:r>
            <a:endParaRPr sz="1200">
              <a:solidFill>
                <a:schemeClr val="lt2"/>
              </a:solidFill>
              <a:latin typeface="Lato"/>
              <a:ea typeface="Lato"/>
              <a:cs typeface="Lato"/>
              <a:sym typeface="Lato"/>
            </a:endParaRPr>
          </a:p>
        </p:txBody>
      </p:sp>
      <p:cxnSp>
        <p:nvCxnSpPr>
          <p:cNvPr id="224" name="Google Shape;224;p31"/>
          <p:cNvCxnSpPr/>
          <p:nvPr/>
        </p:nvCxnSpPr>
        <p:spPr>
          <a:xfrm flipH="1">
            <a:off x="6314850" y="2343650"/>
            <a:ext cx="224100" cy="362700"/>
          </a:xfrm>
          <a:prstGeom prst="straightConnector1">
            <a:avLst/>
          </a:prstGeom>
          <a:noFill/>
          <a:ln w="9525" cap="flat" cmpd="sng">
            <a:solidFill>
              <a:srgbClr val="FF0000"/>
            </a:solidFill>
            <a:prstDash val="solid"/>
            <a:round/>
            <a:headEnd type="none" w="med" len="med"/>
            <a:tailEnd type="triangle" w="med" len="med"/>
          </a:ln>
        </p:spPr>
      </p:cxnSp>
      <p:cxnSp>
        <p:nvCxnSpPr>
          <p:cNvPr id="225" name="Google Shape;225;p31"/>
          <p:cNvCxnSpPr/>
          <p:nvPr/>
        </p:nvCxnSpPr>
        <p:spPr>
          <a:xfrm flipH="1">
            <a:off x="6819300" y="2397325"/>
            <a:ext cx="86400" cy="312000"/>
          </a:xfrm>
          <a:prstGeom prst="straightConnector1">
            <a:avLst/>
          </a:prstGeom>
          <a:noFill/>
          <a:ln w="9525" cap="flat" cmpd="sng">
            <a:solidFill>
              <a:srgbClr val="FF0000"/>
            </a:solidFill>
            <a:prstDash val="solid"/>
            <a:round/>
            <a:headEnd type="none" w="med" len="med"/>
            <a:tailEnd type="triangle" w="med" len="med"/>
          </a:ln>
        </p:spPr>
      </p:cxnSp>
      <p:sp>
        <p:nvSpPr>
          <p:cNvPr id="226" name="Google Shape;226;p31"/>
          <p:cNvSpPr txBox="1"/>
          <p:nvPr/>
        </p:nvSpPr>
        <p:spPr>
          <a:xfrm>
            <a:off x="6378163" y="2002750"/>
            <a:ext cx="1008900" cy="2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lt2"/>
                </a:solidFill>
                <a:latin typeface="Lato"/>
                <a:ea typeface="Lato"/>
                <a:cs typeface="Lato"/>
                <a:sym typeface="Lato"/>
              </a:rPr>
              <a:t>Keywords</a:t>
            </a:r>
            <a:endParaRPr sz="1200">
              <a:solidFill>
                <a:schemeClr val="lt2"/>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
                                        </p:tgtEl>
                                        <p:attrNameLst>
                                          <p:attrName>style.visibility</p:attrName>
                                        </p:attrNameLst>
                                      </p:cBhvr>
                                      <p:to>
                                        <p:strVal val="visible"/>
                                      </p:to>
                                    </p:set>
                                    <p:animEffect transition="in" filter="fade">
                                      <p:cBhvr>
                                        <p:cTn id="12" dur="800"/>
                                        <p:tgtEl>
                                          <p:spTgt spid="215"/>
                                        </p:tgtEl>
                                      </p:cBhvr>
                                    </p:animEffect>
                                  </p:childTnLst>
                                </p:cTn>
                              </p:par>
                              <p:par>
                                <p:cTn id="13" presetID="10" presetClass="entr" presetSubtype="0" fill="hold" nodeType="withEffect">
                                  <p:stCondLst>
                                    <p:cond delay="0"/>
                                  </p:stCondLst>
                                  <p:childTnLst>
                                    <p:set>
                                      <p:cBhvr>
                                        <p:cTn id="14" dur="1" fill="hold">
                                          <p:stCondLst>
                                            <p:cond delay="0"/>
                                          </p:stCondLst>
                                        </p:cTn>
                                        <p:tgtEl>
                                          <p:spTgt spid="219"/>
                                        </p:tgtEl>
                                        <p:attrNameLst>
                                          <p:attrName>style.visibility</p:attrName>
                                        </p:attrNameLst>
                                      </p:cBhvr>
                                      <p:to>
                                        <p:strVal val="visible"/>
                                      </p:to>
                                    </p:set>
                                    <p:animEffect transition="in" filter="fade">
                                      <p:cBhvr>
                                        <p:cTn id="15" dur="1000"/>
                                        <p:tgtEl>
                                          <p:spTgt spid="219"/>
                                        </p:tgtEl>
                                      </p:cBhvr>
                                    </p:animEffect>
                                  </p:childTnLst>
                                </p:cTn>
                              </p:par>
                              <p:par>
                                <p:cTn id="16" presetID="10" presetClass="entr" presetSubtype="0" fill="hold" nodeType="withEffect">
                                  <p:stCondLst>
                                    <p:cond delay="0"/>
                                  </p:stCondLst>
                                  <p:childTnLst>
                                    <p:set>
                                      <p:cBhvr>
                                        <p:cTn id="17" dur="1" fill="hold">
                                          <p:stCondLst>
                                            <p:cond delay="0"/>
                                          </p:stCondLst>
                                        </p:cTn>
                                        <p:tgtEl>
                                          <p:spTgt spid="220"/>
                                        </p:tgtEl>
                                        <p:attrNameLst>
                                          <p:attrName>style.visibility</p:attrName>
                                        </p:attrNameLst>
                                      </p:cBhvr>
                                      <p:to>
                                        <p:strVal val="visible"/>
                                      </p:to>
                                    </p:set>
                                    <p:animEffect transition="in" filter="fade">
                                      <p:cBhvr>
                                        <p:cTn id="18" dur="1000"/>
                                        <p:tgtEl>
                                          <p:spTgt spid="2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16"/>
                                        </p:tgtEl>
                                        <p:attrNameLst>
                                          <p:attrName>style.visibility</p:attrName>
                                        </p:attrNameLst>
                                      </p:cBhvr>
                                      <p:to>
                                        <p:strVal val="visible"/>
                                      </p:to>
                                    </p:set>
                                    <p:animEffect transition="in" filter="fade">
                                      <p:cBhvr>
                                        <p:cTn id="23" dur="1000"/>
                                        <p:tgtEl>
                                          <p:spTgt spid="216"/>
                                        </p:tgtEl>
                                      </p:cBhvr>
                                    </p:animEffect>
                                  </p:childTnLst>
                                </p:cTn>
                              </p:par>
                              <p:par>
                                <p:cTn id="24" presetID="10" presetClass="entr" presetSubtype="0" fill="hold" nodeType="withEffect">
                                  <p:stCondLst>
                                    <p:cond delay="0"/>
                                  </p:stCondLst>
                                  <p:childTnLst>
                                    <p:set>
                                      <p:cBhvr>
                                        <p:cTn id="25" dur="1" fill="hold">
                                          <p:stCondLst>
                                            <p:cond delay="0"/>
                                          </p:stCondLst>
                                        </p:cTn>
                                        <p:tgtEl>
                                          <p:spTgt spid="217"/>
                                        </p:tgtEl>
                                        <p:attrNameLst>
                                          <p:attrName>style.visibility</p:attrName>
                                        </p:attrNameLst>
                                      </p:cBhvr>
                                      <p:to>
                                        <p:strVal val="visible"/>
                                      </p:to>
                                    </p:set>
                                    <p:animEffect transition="in" filter="fade">
                                      <p:cBhvr>
                                        <p:cTn id="26" dur="1000"/>
                                        <p:tgtEl>
                                          <p:spTgt spid="217"/>
                                        </p:tgtEl>
                                      </p:cBhvr>
                                    </p:animEffect>
                                  </p:childTnLst>
                                </p:cTn>
                              </p:par>
                              <p:par>
                                <p:cTn id="27" presetID="10" presetClass="entr" presetSubtype="0" fill="hold" nodeType="withEffect">
                                  <p:stCondLst>
                                    <p:cond delay="0"/>
                                  </p:stCondLst>
                                  <p:childTnLst>
                                    <p:set>
                                      <p:cBhvr>
                                        <p:cTn id="28" dur="1" fill="hold">
                                          <p:stCondLst>
                                            <p:cond delay="0"/>
                                          </p:stCondLst>
                                        </p:cTn>
                                        <p:tgtEl>
                                          <p:spTgt spid="218"/>
                                        </p:tgtEl>
                                        <p:attrNameLst>
                                          <p:attrName>style.visibility</p:attrName>
                                        </p:attrNameLst>
                                      </p:cBhvr>
                                      <p:to>
                                        <p:strVal val="visible"/>
                                      </p:to>
                                    </p:set>
                                    <p:animEffect transition="in" filter="fade">
                                      <p:cBhvr>
                                        <p:cTn id="29" dur="1000"/>
                                        <p:tgtEl>
                                          <p:spTgt spid="218"/>
                                        </p:tgtEl>
                                      </p:cBhvr>
                                    </p:animEffect>
                                  </p:childTnLst>
                                </p:cTn>
                              </p:par>
                              <p:par>
                                <p:cTn id="30" presetID="10" presetClass="entr" presetSubtype="0" fill="hold" nodeType="withEffect">
                                  <p:stCondLst>
                                    <p:cond delay="0"/>
                                  </p:stCondLst>
                                  <p:childTnLst>
                                    <p:set>
                                      <p:cBhvr>
                                        <p:cTn id="31" dur="1" fill="hold">
                                          <p:stCondLst>
                                            <p:cond delay="0"/>
                                          </p:stCondLst>
                                        </p:cTn>
                                        <p:tgtEl>
                                          <p:spTgt spid="224"/>
                                        </p:tgtEl>
                                        <p:attrNameLst>
                                          <p:attrName>style.visibility</p:attrName>
                                        </p:attrNameLst>
                                      </p:cBhvr>
                                      <p:to>
                                        <p:strVal val="visible"/>
                                      </p:to>
                                    </p:set>
                                    <p:animEffect transition="in" filter="fade">
                                      <p:cBhvr>
                                        <p:cTn id="32" dur="1000"/>
                                        <p:tgtEl>
                                          <p:spTgt spid="224"/>
                                        </p:tgtEl>
                                      </p:cBhvr>
                                    </p:animEffect>
                                  </p:childTnLst>
                                </p:cTn>
                              </p:par>
                              <p:par>
                                <p:cTn id="33" presetID="10" presetClass="entr" presetSubtype="0" fill="hold" nodeType="withEffect">
                                  <p:stCondLst>
                                    <p:cond delay="0"/>
                                  </p:stCondLst>
                                  <p:childTnLst>
                                    <p:set>
                                      <p:cBhvr>
                                        <p:cTn id="34" dur="1" fill="hold">
                                          <p:stCondLst>
                                            <p:cond delay="0"/>
                                          </p:stCondLst>
                                        </p:cTn>
                                        <p:tgtEl>
                                          <p:spTgt spid="225"/>
                                        </p:tgtEl>
                                        <p:attrNameLst>
                                          <p:attrName>style.visibility</p:attrName>
                                        </p:attrNameLst>
                                      </p:cBhvr>
                                      <p:to>
                                        <p:strVal val="visible"/>
                                      </p:to>
                                    </p:set>
                                    <p:animEffect transition="in" filter="fade">
                                      <p:cBhvr>
                                        <p:cTn id="35" dur="1000"/>
                                        <p:tgtEl>
                                          <p:spTgt spid="225"/>
                                        </p:tgtEl>
                                      </p:cBhvr>
                                    </p:animEffect>
                                  </p:childTnLst>
                                </p:cTn>
                              </p:par>
                              <p:par>
                                <p:cTn id="36" presetID="10" presetClass="entr" presetSubtype="0" fill="hold" nodeType="withEffect">
                                  <p:stCondLst>
                                    <p:cond delay="0"/>
                                  </p:stCondLst>
                                  <p:childTnLst>
                                    <p:set>
                                      <p:cBhvr>
                                        <p:cTn id="37" dur="1" fill="hold">
                                          <p:stCondLst>
                                            <p:cond delay="0"/>
                                          </p:stCondLst>
                                        </p:cTn>
                                        <p:tgtEl>
                                          <p:spTgt spid="226"/>
                                        </p:tgtEl>
                                        <p:attrNameLst>
                                          <p:attrName>style.visibility</p:attrName>
                                        </p:attrNameLst>
                                      </p:cBhvr>
                                      <p:to>
                                        <p:strVal val="visible"/>
                                      </p:to>
                                    </p:set>
                                    <p:animEffect transition="in" filter="fade">
                                      <p:cBhvr>
                                        <p:cTn id="38" dur="1000"/>
                                        <p:tgtEl>
                                          <p:spTgt spid="226"/>
                                        </p:tgtEl>
                                      </p:cBhvr>
                                    </p:animEffect>
                                  </p:childTnLst>
                                </p:cTn>
                              </p:par>
                              <p:par>
                                <p:cTn id="39" presetID="10" presetClass="entr" presetSubtype="0" fill="hold" nodeType="withEffect">
                                  <p:stCondLst>
                                    <p:cond delay="0"/>
                                  </p:stCondLst>
                                  <p:childTnLst>
                                    <p:set>
                                      <p:cBhvr>
                                        <p:cTn id="40" dur="1" fill="hold">
                                          <p:stCondLst>
                                            <p:cond delay="0"/>
                                          </p:stCondLst>
                                        </p:cTn>
                                        <p:tgtEl>
                                          <p:spTgt spid="221"/>
                                        </p:tgtEl>
                                        <p:attrNameLst>
                                          <p:attrName>style.visibility</p:attrName>
                                        </p:attrNameLst>
                                      </p:cBhvr>
                                      <p:to>
                                        <p:strVal val="visible"/>
                                      </p:to>
                                    </p:set>
                                    <p:animEffect transition="in" filter="fade">
                                      <p:cBhvr>
                                        <p:cTn id="41" dur="1000"/>
                                        <p:tgtEl>
                                          <p:spTgt spid="221"/>
                                        </p:tgtEl>
                                      </p:cBhvr>
                                    </p:animEffect>
                                  </p:childTnLst>
                                </p:cTn>
                              </p:par>
                              <p:par>
                                <p:cTn id="42" presetID="10" presetClass="entr" presetSubtype="0" fill="hold" nodeType="withEffect">
                                  <p:stCondLst>
                                    <p:cond delay="0"/>
                                  </p:stCondLst>
                                  <p:childTnLst>
                                    <p:set>
                                      <p:cBhvr>
                                        <p:cTn id="43" dur="1" fill="hold">
                                          <p:stCondLst>
                                            <p:cond delay="0"/>
                                          </p:stCondLst>
                                        </p:cTn>
                                        <p:tgtEl>
                                          <p:spTgt spid="223"/>
                                        </p:tgtEl>
                                        <p:attrNameLst>
                                          <p:attrName>style.visibility</p:attrName>
                                        </p:attrNameLst>
                                      </p:cBhvr>
                                      <p:to>
                                        <p:strVal val="visible"/>
                                      </p:to>
                                    </p:set>
                                    <p:animEffect transition="in" filter="fade">
                                      <p:cBhvr>
                                        <p:cTn id="44" dur="1000"/>
                                        <p:tgtEl>
                                          <p:spTgt spid="223"/>
                                        </p:tgtEl>
                                      </p:cBhvr>
                                    </p:animEffect>
                                  </p:childTnLst>
                                </p:cTn>
                              </p:par>
                              <p:par>
                                <p:cTn id="45" presetID="10" presetClass="entr" presetSubtype="0" fill="hold" nodeType="withEffect">
                                  <p:stCondLst>
                                    <p:cond delay="0"/>
                                  </p:stCondLst>
                                  <p:childTnLst>
                                    <p:set>
                                      <p:cBhvr>
                                        <p:cTn id="46" dur="1" fill="hold">
                                          <p:stCondLst>
                                            <p:cond delay="0"/>
                                          </p:stCondLst>
                                        </p:cTn>
                                        <p:tgtEl>
                                          <p:spTgt spid="222"/>
                                        </p:tgtEl>
                                        <p:attrNameLst>
                                          <p:attrName>style.visibility</p:attrName>
                                        </p:attrNameLst>
                                      </p:cBhvr>
                                      <p:to>
                                        <p:strVal val="visible"/>
                                      </p:to>
                                    </p:set>
                                    <p:animEffect transition="in" filter="fade">
                                      <p:cBhvr>
                                        <p:cTn id="47"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2"/>
          <p:cNvSpPr txBox="1">
            <a:spLocks noGrp="1"/>
          </p:cNvSpPr>
          <p:nvPr>
            <p:ph type="ctrTitle"/>
          </p:nvPr>
        </p:nvSpPr>
        <p:spPr>
          <a:xfrm>
            <a:off x="0" y="-83354"/>
            <a:ext cx="8424582" cy="67910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Surprise!! Take 5 minutes to copy/paste 2 job titles into a Google/Word doc</a:t>
            </a:r>
            <a:endParaRPr sz="2400" dirty="0"/>
          </a:p>
        </p:txBody>
      </p:sp>
      <p:sp>
        <p:nvSpPr>
          <p:cNvPr id="232" name="Google Shape;232;p32"/>
          <p:cNvSpPr txBox="1"/>
          <p:nvPr/>
        </p:nvSpPr>
        <p:spPr>
          <a:xfrm>
            <a:off x="183600" y="752872"/>
            <a:ext cx="4388400" cy="3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accent1"/>
                </a:solidFill>
                <a:latin typeface="Lato"/>
                <a:ea typeface="Lato"/>
                <a:cs typeface="Lato"/>
                <a:sym typeface="Lato"/>
              </a:rPr>
              <a:t>Use this strategy to help you quickly optimize your headline for jobs you’re interested in/qualified for* is from Cultivated Culture. This exercise will also help optimize your resume!</a:t>
            </a:r>
            <a:endParaRPr sz="1200" dirty="0">
              <a:solidFill>
                <a:schemeClr val="accent1"/>
              </a:solidFill>
              <a:latin typeface="Lato"/>
              <a:ea typeface="Lato"/>
              <a:cs typeface="Lato"/>
              <a:sym typeface="Lato"/>
            </a:endParaRPr>
          </a:p>
          <a:p>
            <a:pPr marL="0" lvl="0" indent="0" algn="l" rtl="0">
              <a:spcBef>
                <a:spcPts val="0"/>
              </a:spcBef>
              <a:spcAft>
                <a:spcPts val="0"/>
              </a:spcAft>
              <a:buNone/>
            </a:pPr>
            <a:endParaRPr sz="1200" dirty="0">
              <a:solidFill>
                <a:schemeClr val="accent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accent1"/>
                </a:solidFill>
                <a:latin typeface="Lato"/>
                <a:ea typeface="Lato"/>
                <a:cs typeface="Lato"/>
                <a:sym typeface="Lato"/>
              </a:rPr>
              <a:t>Open a Google or Word doc</a:t>
            </a:r>
            <a:endParaRPr sz="1200" dirty="0">
              <a:solidFill>
                <a:schemeClr val="accent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accent1"/>
                </a:solidFill>
                <a:latin typeface="Lato"/>
                <a:ea typeface="Lato"/>
                <a:cs typeface="Lato"/>
                <a:sym typeface="Lato"/>
              </a:rPr>
              <a:t>Use </a:t>
            </a:r>
            <a:r>
              <a:rPr lang="en" sz="1200" u="sng" dirty="0">
                <a:solidFill>
                  <a:schemeClr val="accent1"/>
                </a:solidFill>
                <a:latin typeface="Lato"/>
                <a:ea typeface="Lato"/>
                <a:cs typeface="Lato"/>
                <a:sym typeface="Lato"/>
                <a:hlinkClick r:id="rId3">
                  <a:extLst>
                    <a:ext uri="{A12FA001-AC4F-418D-AE19-62706E023703}">
                      <ahyp:hlinkClr xmlns:ahyp="http://schemas.microsoft.com/office/drawing/2018/hyperlinkcolor" val="tx"/>
                    </a:ext>
                  </a:extLst>
                </a:hlinkClick>
              </a:rPr>
              <a:t>LinkedIn Jobs</a:t>
            </a:r>
            <a:r>
              <a:rPr lang="en" sz="1200" dirty="0">
                <a:solidFill>
                  <a:schemeClr val="accent1"/>
                </a:solidFill>
                <a:latin typeface="Lato"/>
                <a:ea typeface="Lato"/>
                <a:cs typeface="Lato"/>
                <a:sym typeface="Lato"/>
              </a:rPr>
              <a:t> to find roles that match your experience, location, desired industry, job title, etc.</a:t>
            </a:r>
            <a:endParaRPr sz="1200" dirty="0">
              <a:solidFill>
                <a:schemeClr val="accent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accent1"/>
                </a:solidFill>
                <a:latin typeface="Lato"/>
                <a:ea typeface="Lato"/>
                <a:cs typeface="Lato"/>
                <a:sym typeface="Lato"/>
              </a:rPr>
              <a:t>Copy/paste the job titles for relevant roles into your doc for 15 - 20 roles (put each role on its own line in your document)</a:t>
            </a:r>
            <a:endParaRPr sz="1200" dirty="0">
              <a:solidFill>
                <a:schemeClr val="accent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accent1"/>
                </a:solidFill>
                <a:latin typeface="Lato"/>
                <a:ea typeface="Lato"/>
                <a:cs typeface="Lato"/>
                <a:sym typeface="Lato"/>
              </a:rPr>
              <a:t>Go to </a:t>
            </a:r>
            <a:r>
              <a:rPr lang="en" sz="1200" u="sng" dirty="0">
                <a:solidFill>
                  <a:schemeClr val="accent1"/>
                </a:solidFill>
                <a:latin typeface="Lato"/>
                <a:ea typeface="Lato"/>
                <a:cs typeface="Lato"/>
                <a:sym typeface="Lato"/>
                <a:hlinkClick r:id="rId4">
                  <a:extLst>
                    <a:ext uri="{A12FA001-AC4F-418D-AE19-62706E023703}">
                      <ahyp:hlinkClr xmlns:ahyp="http://schemas.microsoft.com/office/drawing/2018/hyperlinkcolor" val="tx"/>
                    </a:ext>
                  </a:extLst>
                </a:hlinkClick>
              </a:rPr>
              <a:t>Wordclouds.com</a:t>
            </a:r>
            <a:r>
              <a:rPr lang="en" sz="1200" dirty="0">
                <a:solidFill>
                  <a:schemeClr val="accent1"/>
                </a:solidFill>
                <a:latin typeface="Lato"/>
                <a:ea typeface="Lato"/>
                <a:cs typeface="Lato"/>
                <a:sym typeface="Lato"/>
              </a:rPr>
              <a:t>, click on Word List, then click “Use the paste/type text dialog” at the top </a:t>
            </a:r>
            <a:endParaRPr sz="1200" dirty="0">
              <a:solidFill>
                <a:schemeClr val="accent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accent1"/>
                </a:solidFill>
                <a:latin typeface="Lato"/>
                <a:ea typeface="Lato"/>
                <a:cs typeface="Lato"/>
                <a:sym typeface="Lato"/>
              </a:rPr>
              <a:t>Paste job titles and hit apply</a:t>
            </a:r>
            <a:endParaRPr sz="1200" dirty="0">
              <a:solidFill>
                <a:schemeClr val="accent1"/>
              </a:solidFill>
              <a:latin typeface="Lato"/>
              <a:ea typeface="Lato"/>
              <a:cs typeface="Lato"/>
              <a:sym typeface="Lato"/>
            </a:endParaRPr>
          </a:p>
          <a:p>
            <a:pPr marL="0" lvl="0" indent="0" algn="l" rtl="0">
              <a:spcBef>
                <a:spcPts val="0"/>
              </a:spcBef>
              <a:spcAft>
                <a:spcPts val="0"/>
              </a:spcAft>
              <a:buNone/>
            </a:pPr>
            <a:endParaRPr sz="1200" dirty="0">
              <a:solidFill>
                <a:schemeClr val="accent1"/>
              </a:solidFill>
              <a:latin typeface="Lato"/>
              <a:ea typeface="Lato"/>
              <a:cs typeface="Lato"/>
              <a:sym typeface="Lato"/>
            </a:endParaRPr>
          </a:p>
          <a:p>
            <a:pPr marL="0" lvl="0" indent="0" algn="l" rtl="0">
              <a:spcBef>
                <a:spcPts val="0"/>
              </a:spcBef>
              <a:spcAft>
                <a:spcPts val="0"/>
              </a:spcAft>
              <a:buNone/>
            </a:pPr>
            <a:endParaRPr sz="1200" dirty="0">
              <a:solidFill>
                <a:schemeClr val="accent1"/>
              </a:solidFill>
              <a:latin typeface="Lato"/>
              <a:ea typeface="Lato"/>
              <a:cs typeface="Lato"/>
              <a:sym typeface="Lato"/>
            </a:endParaRPr>
          </a:p>
          <a:p>
            <a:pPr marL="0" lvl="0" indent="0" algn="l" rtl="0">
              <a:spcBef>
                <a:spcPts val="0"/>
              </a:spcBef>
              <a:spcAft>
                <a:spcPts val="0"/>
              </a:spcAft>
              <a:buNone/>
            </a:pPr>
            <a:endParaRPr sz="1200" dirty="0">
              <a:solidFill>
                <a:schemeClr val="accent1"/>
              </a:solidFill>
              <a:latin typeface="Lato"/>
              <a:ea typeface="Lato"/>
              <a:cs typeface="Lato"/>
              <a:sym typeface="Lato"/>
            </a:endParaRPr>
          </a:p>
          <a:p>
            <a:pPr marL="0" lvl="0" indent="0" algn="l" rtl="0">
              <a:spcBef>
                <a:spcPts val="0"/>
              </a:spcBef>
              <a:spcAft>
                <a:spcPts val="0"/>
              </a:spcAft>
              <a:buNone/>
            </a:pPr>
            <a:endParaRPr sz="1200" dirty="0">
              <a:solidFill>
                <a:schemeClr val="accent1"/>
              </a:solidFill>
              <a:latin typeface="Lato"/>
              <a:ea typeface="Lato"/>
              <a:cs typeface="Lato"/>
              <a:sym typeface="Lato"/>
            </a:endParaRPr>
          </a:p>
          <a:p>
            <a:pPr marL="0" lvl="0" indent="0" algn="l" rtl="0">
              <a:spcBef>
                <a:spcPts val="0"/>
              </a:spcBef>
              <a:spcAft>
                <a:spcPts val="0"/>
              </a:spcAft>
              <a:buNone/>
            </a:pPr>
            <a:r>
              <a:rPr lang="en" sz="1200" dirty="0">
                <a:solidFill>
                  <a:schemeClr val="accent1"/>
                </a:solidFill>
                <a:latin typeface="Lato"/>
                <a:ea typeface="Lato"/>
                <a:cs typeface="Lato"/>
                <a:sym typeface="Lato"/>
              </a:rPr>
              <a:t>*don’t disqualify yourself from jobs that are a stretch (if you don’t have 5 years experience in sales, etc)</a:t>
            </a:r>
            <a:endParaRPr sz="1200" dirty="0">
              <a:solidFill>
                <a:schemeClr val="accent1"/>
              </a:solidFill>
              <a:latin typeface="Lato"/>
              <a:ea typeface="Lato"/>
              <a:cs typeface="Lato"/>
              <a:sym typeface="Lato"/>
            </a:endParaRPr>
          </a:p>
        </p:txBody>
      </p:sp>
      <p:sp>
        <p:nvSpPr>
          <p:cNvPr id="233" name="Google Shape;233;p32"/>
          <p:cNvSpPr txBox="1"/>
          <p:nvPr/>
        </p:nvSpPr>
        <p:spPr>
          <a:xfrm>
            <a:off x="4907593" y="752872"/>
            <a:ext cx="4124400" cy="73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accent1"/>
                </a:solidFill>
                <a:latin typeface="Lato"/>
                <a:ea typeface="Lato"/>
                <a:cs typeface="Lato"/>
                <a:sym typeface="Lato"/>
              </a:rPr>
              <a:t>The word cloud helps you visualize your keywords. The largest words are the ones with the highest frequency in your list.</a:t>
            </a:r>
            <a:endParaRPr sz="1200" dirty="0">
              <a:solidFill>
                <a:schemeClr val="accent1"/>
              </a:solidFill>
              <a:latin typeface="Lato"/>
              <a:ea typeface="Lato"/>
              <a:cs typeface="Lato"/>
              <a:sym typeface="Lato"/>
            </a:endParaRPr>
          </a:p>
          <a:p>
            <a:pPr marL="0" lvl="0" indent="0" algn="l" rtl="0">
              <a:spcBef>
                <a:spcPts val="0"/>
              </a:spcBef>
              <a:spcAft>
                <a:spcPts val="0"/>
              </a:spcAft>
              <a:buNone/>
            </a:pPr>
            <a:endParaRPr sz="1200" dirty="0">
              <a:solidFill>
                <a:schemeClr val="accent1"/>
              </a:solidFill>
              <a:latin typeface="Lato"/>
              <a:ea typeface="Lato"/>
              <a:cs typeface="Lato"/>
              <a:sym typeface="Lato"/>
            </a:endParaRPr>
          </a:p>
          <a:p>
            <a:pPr marL="0" lvl="0" indent="0" algn="l" rtl="0">
              <a:spcBef>
                <a:spcPts val="0"/>
              </a:spcBef>
              <a:spcAft>
                <a:spcPts val="0"/>
              </a:spcAft>
              <a:buNone/>
            </a:pPr>
            <a:endParaRPr sz="1200" dirty="0">
              <a:solidFill>
                <a:schemeClr val="accent1"/>
              </a:solidFill>
              <a:latin typeface="Lato"/>
              <a:ea typeface="Lato"/>
              <a:cs typeface="Lato"/>
              <a:sym typeface="Lato"/>
            </a:endParaRPr>
          </a:p>
        </p:txBody>
      </p:sp>
      <p:pic>
        <p:nvPicPr>
          <p:cNvPr id="234" name="Google Shape;234;p32"/>
          <p:cNvPicPr preferRelativeResize="0"/>
          <p:nvPr/>
        </p:nvPicPr>
        <p:blipFill>
          <a:blip r:embed="rId5">
            <a:alphaModFix/>
          </a:blip>
          <a:stretch>
            <a:fillRect/>
          </a:stretch>
        </p:blipFill>
        <p:spPr>
          <a:xfrm>
            <a:off x="5920680" y="1429007"/>
            <a:ext cx="2098225" cy="2040400"/>
          </a:xfrm>
          <a:prstGeom prst="rect">
            <a:avLst/>
          </a:prstGeom>
          <a:noFill/>
          <a:ln>
            <a:noFill/>
          </a:ln>
        </p:spPr>
      </p:pic>
      <p:sp>
        <p:nvSpPr>
          <p:cNvPr id="235" name="Google Shape;235;p32"/>
          <p:cNvSpPr txBox="1"/>
          <p:nvPr/>
        </p:nvSpPr>
        <p:spPr>
          <a:xfrm>
            <a:off x="4907593" y="3656829"/>
            <a:ext cx="3280800" cy="5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accent1"/>
                </a:solidFill>
                <a:latin typeface="Lato"/>
                <a:ea typeface="Lato"/>
                <a:cs typeface="Lato"/>
                <a:sym typeface="Lato"/>
              </a:rPr>
              <a:t>From this cloud, we might decide our keywords are Sales Director / Account Executive</a:t>
            </a:r>
            <a:endParaRPr sz="1200" dirty="0">
              <a:solidFill>
                <a:schemeClr val="accent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8" name="Text Placeholder 3">
            <a:extLst>
              <a:ext uri="{FF2B5EF4-FFF2-40B4-BE49-F238E27FC236}">
                <a16:creationId xmlns:a16="http://schemas.microsoft.com/office/drawing/2014/main" id="{5D42D32A-409F-021A-2C8C-136F0C3DEC67}"/>
              </a:ext>
            </a:extLst>
          </p:cNvPr>
          <p:cNvSpPr>
            <a:spLocks noGrp="1"/>
          </p:cNvSpPr>
          <p:nvPr>
            <p:ph type="body" sz="quarter" idx="14"/>
          </p:nvPr>
        </p:nvSpPr>
        <p:spPr/>
        <p:txBody>
          <a:bodyPr/>
          <a:lstStyle/>
          <a:p>
            <a:pPr marL="0" lvl="0" indent="0" rtl="0">
              <a:spcBef>
                <a:spcPts val="0"/>
              </a:spcBef>
              <a:spcAft>
                <a:spcPts val="0"/>
              </a:spcAft>
              <a:buNone/>
            </a:pPr>
            <a:r>
              <a:rPr lang="en-US" sz="1400" dirty="0"/>
              <a:t>No one is going to care as much about your transition as you.</a:t>
            </a:r>
          </a:p>
          <a:p>
            <a:pPr marL="0" lvl="0" indent="0" rtl="0">
              <a:spcBef>
                <a:spcPts val="0"/>
              </a:spcBef>
              <a:spcAft>
                <a:spcPts val="0"/>
              </a:spcAft>
              <a:buNone/>
            </a:pPr>
            <a:endParaRPr lang="en-US" sz="1400" dirty="0"/>
          </a:p>
          <a:p>
            <a:pPr marL="0" lvl="0" indent="0" rtl="0">
              <a:spcBef>
                <a:spcPts val="0"/>
              </a:spcBef>
              <a:spcAft>
                <a:spcPts val="0"/>
              </a:spcAft>
              <a:buNone/>
            </a:pPr>
            <a:r>
              <a:rPr lang="en-US" sz="1400" dirty="0"/>
              <a:t>Own it.</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3"/>
          <p:cNvSpPr txBox="1">
            <a:spLocks noGrp="1"/>
          </p:cNvSpPr>
          <p:nvPr>
            <p:ph type="ctrTitle"/>
          </p:nvPr>
        </p:nvSpPr>
        <p:spPr>
          <a:xfrm>
            <a:off x="1914665" y="2518589"/>
            <a:ext cx="5185382" cy="332187"/>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solidFill>
                  <a:schemeClr val="accent4"/>
                </a:solidFill>
              </a:rPr>
              <a:t>5 minute break</a:t>
            </a:r>
            <a:endParaRPr sz="3200" dirty="0">
              <a:solidFill>
                <a:schemeClr val="accent4"/>
              </a:solidFill>
            </a:endParaRPr>
          </a:p>
          <a:p>
            <a:pPr marL="0" lvl="0" indent="0" algn="l" rtl="0">
              <a:spcBef>
                <a:spcPts val="0"/>
              </a:spcBef>
              <a:spcAft>
                <a:spcPts val="0"/>
              </a:spcAft>
              <a:buNone/>
            </a:pPr>
            <a:endParaRPr sz="3200" dirty="0"/>
          </a:p>
          <a:p>
            <a:pPr marL="0" lvl="0" indent="0" algn="l" rtl="0">
              <a:spcBef>
                <a:spcPts val="0"/>
              </a:spcBef>
              <a:spcAft>
                <a:spcPts val="0"/>
              </a:spcAft>
              <a:buNone/>
            </a:pPr>
            <a:endParaRPr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4"/>
          <p:cNvSpPr txBox="1">
            <a:spLocks noGrp="1"/>
          </p:cNvSpPr>
          <p:nvPr>
            <p:ph type="ctrTitle"/>
          </p:nvPr>
        </p:nvSpPr>
        <p:spPr>
          <a:xfrm>
            <a:off x="1901218" y="1960537"/>
            <a:ext cx="4814498" cy="90823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u="sng" dirty="0">
                <a:solidFill>
                  <a:schemeClr val="accent4"/>
                </a:solidFill>
              </a:rPr>
              <a:t>Defense</a:t>
            </a:r>
            <a:endParaRPr sz="2800" u="sng" dirty="0">
              <a:solidFill>
                <a:schemeClr val="accent4"/>
              </a:solidFill>
            </a:endParaRPr>
          </a:p>
          <a:p>
            <a:pPr marL="0" lvl="0" indent="0" algn="l" rtl="0">
              <a:spcBef>
                <a:spcPts val="0"/>
              </a:spcBef>
              <a:spcAft>
                <a:spcPts val="0"/>
              </a:spcAft>
              <a:buNone/>
            </a:pPr>
            <a:r>
              <a:rPr lang="en" sz="2800" dirty="0"/>
              <a:t>Summary &amp; Work Experience</a:t>
            </a:r>
            <a:endParaRPr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5"/>
          <p:cNvSpPr txBox="1">
            <a:spLocks noGrp="1"/>
          </p:cNvSpPr>
          <p:nvPr>
            <p:ph type="ctrTitle"/>
          </p:nvPr>
        </p:nvSpPr>
        <p:spPr>
          <a:xfrm>
            <a:off x="73643" y="41278"/>
            <a:ext cx="6925732" cy="747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900" dirty="0"/>
              <a:t>A formula for a great summary</a:t>
            </a:r>
            <a:endParaRPr sz="2900" dirty="0"/>
          </a:p>
        </p:txBody>
      </p:sp>
      <p:sp>
        <p:nvSpPr>
          <p:cNvPr id="252" name="Google Shape;252;p35"/>
          <p:cNvSpPr txBox="1"/>
          <p:nvPr/>
        </p:nvSpPr>
        <p:spPr>
          <a:xfrm>
            <a:off x="183600" y="1088975"/>
            <a:ext cx="4388400" cy="3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bg1"/>
                </a:solidFill>
                <a:latin typeface="Lato"/>
                <a:ea typeface="Lato"/>
                <a:cs typeface="Lato"/>
                <a:sym typeface="Lato"/>
              </a:rPr>
              <a:t>Your summary is your first chance to share some background info, provide context, highlight your unique abilities, and show recruiters why they NEED you on their team.</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bg1"/>
              </a:solidFill>
              <a:latin typeface="Lato"/>
              <a:ea typeface="Lato"/>
              <a:cs typeface="Lato"/>
              <a:sym typeface="Lato"/>
            </a:endParaRPr>
          </a:p>
          <a:p>
            <a:pPr marL="0" lvl="0" indent="0" algn="l" rtl="0">
              <a:spcBef>
                <a:spcPts val="0"/>
              </a:spcBef>
              <a:spcAft>
                <a:spcPts val="0"/>
              </a:spcAft>
              <a:buNone/>
            </a:pPr>
            <a:r>
              <a:rPr lang="en" sz="1200" dirty="0">
                <a:solidFill>
                  <a:schemeClr val="bg1"/>
                </a:solidFill>
                <a:latin typeface="Lato"/>
                <a:ea typeface="Lato"/>
                <a:cs typeface="Lato"/>
                <a:sym typeface="Lato"/>
              </a:rPr>
              <a:t>4 part summary (ideal)</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bg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bg1"/>
                </a:solidFill>
                <a:latin typeface="Lato"/>
                <a:ea typeface="Lato"/>
                <a:cs typeface="Lato"/>
                <a:sym typeface="Lato"/>
              </a:rPr>
              <a:t>The first sentence or two should summarize your experience from a high-level (include priority keywords using the same WordCloud strategy</a:t>
            </a:r>
            <a:endParaRPr sz="1200" dirty="0">
              <a:solidFill>
                <a:schemeClr val="bg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bg1"/>
                </a:solidFill>
                <a:latin typeface="Lato"/>
                <a:ea typeface="Lato"/>
                <a:cs typeface="Lato"/>
                <a:sym typeface="Lato"/>
              </a:rPr>
              <a:t>Two or three bullets that highlight your biggest accomplishments/projects (use metrics + show results)</a:t>
            </a:r>
            <a:endParaRPr sz="1200" dirty="0">
              <a:solidFill>
                <a:schemeClr val="bg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bg1"/>
                </a:solidFill>
                <a:latin typeface="Lato"/>
                <a:ea typeface="Lato"/>
                <a:cs typeface="Lato"/>
                <a:sym typeface="Lato"/>
              </a:rPr>
              <a:t>A bullet or two about any extracurricular or volunteer experience</a:t>
            </a:r>
            <a:endParaRPr sz="1200" dirty="0">
              <a:solidFill>
                <a:schemeClr val="bg1"/>
              </a:solidFill>
              <a:latin typeface="Lato"/>
              <a:ea typeface="Lato"/>
              <a:cs typeface="Lato"/>
              <a:sym typeface="Lato"/>
            </a:endParaRPr>
          </a:p>
          <a:p>
            <a:pPr marL="457200" lvl="0" indent="-304800" algn="l" rtl="0">
              <a:spcBef>
                <a:spcPts val="0"/>
              </a:spcBef>
              <a:spcAft>
                <a:spcPts val="0"/>
              </a:spcAft>
              <a:buClr>
                <a:schemeClr val="lt2"/>
              </a:buClr>
              <a:buSzPts val="1200"/>
              <a:buFont typeface="Lato"/>
              <a:buAutoNum type="arabicPeriod"/>
            </a:pPr>
            <a:r>
              <a:rPr lang="en" sz="1200" dirty="0">
                <a:solidFill>
                  <a:schemeClr val="bg1"/>
                </a:solidFill>
                <a:latin typeface="Lato"/>
                <a:ea typeface="Lato"/>
                <a:cs typeface="Lato"/>
                <a:sym typeface="Lato"/>
              </a:rPr>
              <a:t>A closing statement about what you’re excited to work on next and how to contact you (include an email address) </a:t>
            </a:r>
            <a:endParaRPr sz="1200" dirty="0">
              <a:solidFill>
                <a:schemeClr val="bg1"/>
              </a:solidFill>
              <a:latin typeface="Lato"/>
              <a:ea typeface="Lato"/>
              <a:cs typeface="Lato"/>
              <a:sym typeface="Lato"/>
            </a:endParaRPr>
          </a:p>
          <a:p>
            <a:pPr marL="457200" lvl="0" indent="0" algn="l" rtl="0">
              <a:spcBef>
                <a:spcPts val="0"/>
              </a:spcBef>
              <a:spcAft>
                <a:spcPts val="0"/>
              </a:spcAft>
              <a:buNone/>
            </a:pP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p:txBody>
      </p:sp>
      <p:pic>
        <p:nvPicPr>
          <p:cNvPr id="253" name="Google Shape;253;p35"/>
          <p:cNvPicPr preferRelativeResize="0"/>
          <p:nvPr/>
        </p:nvPicPr>
        <p:blipFill>
          <a:blip r:embed="rId3">
            <a:alphaModFix/>
          </a:blip>
          <a:stretch>
            <a:fillRect/>
          </a:stretch>
        </p:blipFill>
        <p:spPr>
          <a:xfrm>
            <a:off x="5045300" y="1178450"/>
            <a:ext cx="3908151" cy="1663875"/>
          </a:xfrm>
          <a:prstGeom prst="rect">
            <a:avLst/>
          </a:prstGeom>
          <a:noFill/>
          <a:ln>
            <a:noFill/>
          </a:ln>
        </p:spPr>
      </p:pic>
      <p:pic>
        <p:nvPicPr>
          <p:cNvPr id="254" name="Google Shape;254;p35"/>
          <p:cNvPicPr preferRelativeResize="0"/>
          <p:nvPr/>
        </p:nvPicPr>
        <p:blipFill>
          <a:blip r:embed="rId4">
            <a:alphaModFix/>
          </a:blip>
          <a:stretch>
            <a:fillRect/>
          </a:stretch>
        </p:blipFill>
        <p:spPr>
          <a:xfrm>
            <a:off x="5002325" y="3062025"/>
            <a:ext cx="4093825" cy="1245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10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3"/>
                                        </p:tgtEl>
                                        <p:attrNameLst>
                                          <p:attrName>style.visibility</p:attrName>
                                        </p:attrNameLst>
                                      </p:cBhvr>
                                      <p:to>
                                        <p:strVal val="visible"/>
                                      </p:to>
                                    </p:set>
                                    <p:animEffect transition="in" filter="fade">
                                      <p:cBhvr>
                                        <p:cTn id="12" dur="1000"/>
                                        <p:tgtEl>
                                          <p:spTgt spid="25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4"/>
                                        </p:tgtEl>
                                        <p:attrNameLst>
                                          <p:attrName>style.visibility</p:attrName>
                                        </p:attrNameLst>
                                      </p:cBhvr>
                                      <p:to>
                                        <p:strVal val="visible"/>
                                      </p:to>
                                    </p:set>
                                    <p:animEffect transition="in" filter="fade">
                                      <p:cBhvr>
                                        <p:cTn id="17" dur="10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6"/>
          <p:cNvSpPr txBox="1">
            <a:spLocks noGrp="1"/>
          </p:cNvSpPr>
          <p:nvPr>
            <p:ph type="ctrTitle"/>
          </p:nvPr>
        </p:nvSpPr>
        <p:spPr>
          <a:xfrm>
            <a:off x="0" y="-11996"/>
            <a:ext cx="8424582" cy="6843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900" dirty="0"/>
              <a:t>Bonus: use the featured content section</a:t>
            </a:r>
            <a:endParaRPr sz="2900" dirty="0"/>
          </a:p>
        </p:txBody>
      </p:sp>
      <p:sp>
        <p:nvSpPr>
          <p:cNvPr id="260" name="Google Shape;260;p36"/>
          <p:cNvSpPr txBox="1"/>
          <p:nvPr/>
        </p:nvSpPr>
        <p:spPr>
          <a:xfrm>
            <a:off x="107997" y="804254"/>
            <a:ext cx="4388400" cy="7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bg1"/>
                </a:solidFill>
                <a:latin typeface="Lato"/>
                <a:ea typeface="Lato"/>
                <a:cs typeface="Lato"/>
                <a:sym typeface="Lato"/>
              </a:rPr>
              <a:t>You can feature  your website, blog, publications, interviews, or major exercises/missions that had an article or video published about them</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p:txBody>
      </p:sp>
      <p:pic>
        <p:nvPicPr>
          <p:cNvPr id="261" name="Google Shape;261;p36"/>
          <p:cNvPicPr preferRelativeResize="0"/>
          <p:nvPr/>
        </p:nvPicPr>
        <p:blipFill rotWithShape="1">
          <a:blip r:embed="rId3">
            <a:alphaModFix/>
          </a:blip>
          <a:srcRect r="2657"/>
          <a:stretch/>
        </p:blipFill>
        <p:spPr>
          <a:xfrm>
            <a:off x="186551" y="1592825"/>
            <a:ext cx="3468551" cy="2469450"/>
          </a:xfrm>
          <a:prstGeom prst="rect">
            <a:avLst/>
          </a:prstGeom>
          <a:noFill/>
          <a:ln>
            <a:noFill/>
          </a:ln>
        </p:spPr>
      </p:pic>
      <p:sp>
        <p:nvSpPr>
          <p:cNvPr id="262" name="Google Shape;262;p36"/>
          <p:cNvSpPr/>
          <p:nvPr/>
        </p:nvSpPr>
        <p:spPr>
          <a:xfrm>
            <a:off x="2109600" y="2500547"/>
            <a:ext cx="1446300" cy="1545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 name="Google Shape;263;p36"/>
          <p:cNvPicPr preferRelativeResize="0"/>
          <p:nvPr/>
        </p:nvPicPr>
        <p:blipFill>
          <a:blip r:embed="rId4">
            <a:alphaModFix/>
          </a:blip>
          <a:stretch>
            <a:fillRect/>
          </a:stretch>
        </p:blipFill>
        <p:spPr>
          <a:xfrm>
            <a:off x="4572000" y="1572001"/>
            <a:ext cx="4296824" cy="2469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
                                        </p:tgtEl>
                                        <p:attrNameLst>
                                          <p:attrName>style.visibility</p:attrName>
                                        </p:attrNameLst>
                                      </p:cBhvr>
                                      <p:to>
                                        <p:strVal val="visible"/>
                                      </p:to>
                                    </p:set>
                                    <p:animEffect transition="in" filter="fade">
                                      <p:cBhvr>
                                        <p:cTn id="7" dur="1000"/>
                                        <p:tgtEl>
                                          <p:spTgt spid="2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1"/>
                                        </p:tgtEl>
                                        <p:attrNameLst>
                                          <p:attrName>style.visibility</p:attrName>
                                        </p:attrNameLst>
                                      </p:cBhvr>
                                      <p:to>
                                        <p:strVal val="visible"/>
                                      </p:to>
                                    </p:set>
                                    <p:animEffect transition="in" filter="fade">
                                      <p:cBhvr>
                                        <p:cTn id="12" dur="1000"/>
                                        <p:tgtEl>
                                          <p:spTgt spid="261"/>
                                        </p:tgtEl>
                                      </p:cBhvr>
                                    </p:animEffect>
                                  </p:childTnLst>
                                </p:cTn>
                              </p:par>
                              <p:par>
                                <p:cTn id="13" presetID="10" presetClass="entr" presetSubtype="0" fill="hold" nodeType="withEffect">
                                  <p:stCondLst>
                                    <p:cond delay="0"/>
                                  </p:stCondLst>
                                  <p:childTnLst>
                                    <p:set>
                                      <p:cBhvr>
                                        <p:cTn id="14" dur="1" fill="hold">
                                          <p:stCondLst>
                                            <p:cond delay="0"/>
                                          </p:stCondLst>
                                        </p:cTn>
                                        <p:tgtEl>
                                          <p:spTgt spid="262"/>
                                        </p:tgtEl>
                                        <p:attrNameLst>
                                          <p:attrName>style.visibility</p:attrName>
                                        </p:attrNameLst>
                                      </p:cBhvr>
                                      <p:to>
                                        <p:strVal val="visible"/>
                                      </p:to>
                                    </p:set>
                                    <p:animEffect transition="in" filter="fade">
                                      <p:cBhvr>
                                        <p:cTn id="15" dur="1000"/>
                                        <p:tgtEl>
                                          <p:spTgt spid="26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3"/>
                                        </p:tgtEl>
                                        <p:attrNameLst>
                                          <p:attrName>style.visibility</p:attrName>
                                        </p:attrNameLst>
                                      </p:cBhvr>
                                      <p:to>
                                        <p:strVal val="visible"/>
                                      </p:to>
                                    </p:set>
                                    <p:animEffect transition="in" filter="fade">
                                      <p:cBhvr>
                                        <p:cTn id="20" dur="10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7"/>
          <p:cNvSpPr txBox="1">
            <a:spLocks noGrp="1"/>
          </p:cNvSpPr>
          <p:nvPr>
            <p:ph type="ctrTitle"/>
          </p:nvPr>
        </p:nvSpPr>
        <p:spPr>
          <a:xfrm>
            <a:off x="-1" y="-7462"/>
            <a:ext cx="8438029" cy="66852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900" dirty="0"/>
              <a:t>Create an awesome work experience section</a:t>
            </a:r>
            <a:endParaRPr sz="2900" dirty="0"/>
          </a:p>
        </p:txBody>
      </p:sp>
      <p:sp>
        <p:nvSpPr>
          <p:cNvPr id="269" name="Google Shape;269;p37"/>
          <p:cNvSpPr txBox="1"/>
          <p:nvPr/>
        </p:nvSpPr>
        <p:spPr>
          <a:xfrm>
            <a:off x="218700" y="906181"/>
            <a:ext cx="4388400" cy="7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bg1"/>
                </a:solidFill>
                <a:latin typeface="Lato"/>
                <a:ea typeface="Lato"/>
                <a:cs typeface="Lato"/>
                <a:sym typeface="Lato"/>
              </a:rPr>
              <a:t>The work experience section of your LinkedIn is another key component to help hiring teams find you, show them you have made an impact in your previous roles (action, impact, result), and show them that you’ll add value to their team!</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p:txBody>
      </p:sp>
      <p:pic>
        <p:nvPicPr>
          <p:cNvPr id="270" name="Google Shape;270;p37"/>
          <p:cNvPicPr preferRelativeResize="0"/>
          <p:nvPr/>
        </p:nvPicPr>
        <p:blipFill>
          <a:blip r:embed="rId3">
            <a:alphaModFix/>
          </a:blip>
          <a:stretch>
            <a:fillRect/>
          </a:stretch>
        </p:blipFill>
        <p:spPr>
          <a:xfrm>
            <a:off x="498650" y="2235075"/>
            <a:ext cx="3896950" cy="2606325"/>
          </a:xfrm>
          <a:prstGeom prst="rect">
            <a:avLst/>
          </a:prstGeom>
          <a:noFill/>
          <a:ln>
            <a:noFill/>
          </a:ln>
        </p:spPr>
      </p:pic>
      <p:sp>
        <p:nvSpPr>
          <p:cNvPr id="271" name="Google Shape;271;p37"/>
          <p:cNvSpPr txBox="1"/>
          <p:nvPr/>
        </p:nvSpPr>
        <p:spPr>
          <a:xfrm>
            <a:off x="705550" y="4677825"/>
            <a:ext cx="3153900" cy="2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i="1">
                <a:solidFill>
                  <a:schemeClr val="lt2"/>
                </a:solidFill>
                <a:latin typeface="Lato"/>
                <a:ea typeface="Lato"/>
                <a:cs typeface="Lato"/>
                <a:sym typeface="Lato"/>
              </a:rPr>
              <a:t>Infographic from Cultivated Culture</a:t>
            </a:r>
            <a:endParaRPr sz="700" i="1">
              <a:solidFill>
                <a:schemeClr val="lt2"/>
              </a:solidFill>
              <a:latin typeface="Lato"/>
              <a:ea typeface="Lato"/>
              <a:cs typeface="Lato"/>
              <a:sym typeface="Lato"/>
            </a:endParaRPr>
          </a:p>
        </p:txBody>
      </p:sp>
      <p:sp>
        <p:nvSpPr>
          <p:cNvPr id="272" name="Google Shape;272;p37"/>
          <p:cNvSpPr txBox="1"/>
          <p:nvPr/>
        </p:nvSpPr>
        <p:spPr>
          <a:xfrm>
            <a:off x="4825800" y="515281"/>
            <a:ext cx="4318200" cy="7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r>
              <a:rPr lang="en" sz="1200" dirty="0">
                <a:solidFill>
                  <a:schemeClr val="bg1"/>
                </a:solidFill>
                <a:latin typeface="Lato"/>
                <a:ea typeface="Lato"/>
                <a:cs typeface="Lato"/>
                <a:sym typeface="Lato"/>
              </a:rPr>
              <a:t>Use job titles that align with the industry you want to enter. Hiring teams won’t understand military career titles.</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bg1"/>
              </a:solidFill>
              <a:latin typeface="Lato"/>
              <a:ea typeface="Lato"/>
              <a:cs typeface="Lato"/>
              <a:sym typeface="Lato"/>
            </a:endParaRPr>
          </a:p>
          <a:p>
            <a:pPr marL="0" lvl="0" indent="0" algn="l" rtl="0">
              <a:spcBef>
                <a:spcPts val="0"/>
              </a:spcBef>
              <a:spcAft>
                <a:spcPts val="0"/>
              </a:spcAft>
              <a:buNone/>
            </a:pPr>
            <a:r>
              <a:rPr lang="en" sz="1200" b="1" dirty="0">
                <a:solidFill>
                  <a:schemeClr val="bg1"/>
                </a:solidFill>
                <a:latin typeface="Lato"/>
                <a:ea typeface="Lato"/>
                <a:cs typeface="Lato"/>
                <a:sym typeface="Lato"/>
              </a:rPr>
              <a:t>Example:</a:t>
            </a:r>
            <a:r>
              <a:rPr lang="en" sz="1200" dirty="0">
                <a:solidFill>
                  <a:schemeClr val="bg1"/>
                </a:solidFill>
                <a:latin typeface="Lato"/>
                <a:ea typeface="Lato"/>
                <a:cs typeface="Lato"/>
                <a:sym typeface="Lato"/>
              </a:rPr>
              <a:t> Intelligence Analysts could have a title of “Project Manager” if at some point they were in charge of a major exercise or project and wanted to become a Project Manager</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bg1"/>
              </a:solidFill>
              <a:latin typeface="Lato"/>
              <a:ea typeface="Lato"/>
              <a:cs typeface="Lato"/>
              <a:sym typeface="Lato"/>
            </a:endParaRPr>
          </a:p>
          <a:p>
            <a:pPr marL="0" lvl="0" indent="0" algn="l" rtl="0">
              <a:spcBef>
                <a:spcPts val="0"/>
              </a:spcBef>
              <a:spcAft>
                <a:spcPts val="0"/>
              </a:spcAft>
              <a:buNone/>
            </a:pPr>
            <a:r>
              <a:rPr lang="en" sz="1200" b="1" dirty="0">
                <a:solidFill>
                  <a:schemeClr val="bg1"/>
                </a:solidFill>
                <a:latin typeface="Lato"/>
                <a:ea typeface="Lato"/>
                <a:cs typeface="Lato"/>
                <a:sym typeface="Lato"/>
              </a:rPr>
              <a:t>As a rule of thumb:</a:t>
            </a:r>
            <a:endParaRPr sz="1200" b="1"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bg1"/>
              </a:solidFill>
              <a:latin typeface="Lato"/>
              <a:ea typeface="Lato"/>
              <a:cs typeface="Lato"/>
              <a:sym typeface="Lato"/>
            </a:endParaRPr>
          </a:p>
          <a:p>
            <a:pPr marL="0" lvl="0" indent="0" algn="l" rtl="0">
              <a:spcBef>
                <a:spcPts val="0"/>
              </a:spcBef>
              <a:spcAft>
                <a:spcPts val="0"/>
              </a:spcAft>
              <a:buNone/>
            </a:pPr>
            <a:r>
              <a:rPr lang="en" sz="1200" dirty="0">
                <a:solidFill>
                  <a:schemeClr val="bg1"/>
                </a:solidFill>
                <a:latin typeface="Lato"/>
                <a:ea typeface="Lato"/>
                <a:cs typeface="Lato"/>
                <a:sym typeface="Lato"/>
              </a:rPr>
              <a:t>If you served 4 years or less, use each job you were in for more than 1 year (you can have multiple jobs per assignment if you did different things like executive assistant, deployment manager, assistant operations director, etc)</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bg1"/>
              </a:solidFill>
              <a:latin typeface="Lato"/>
              <a:ea typeface="Lato"/>
              <a:cs typeface="Lato"/>
              <a:sym typeface="Lato"/>
            </a:endParaRPr>
          </a:p>
          <a:p>
            <a:pPr marL="0" lvl="0" indent="0" algn="l" rtl="0">
              <a:spcBef>
                <a:spcPts val="0"/>
              </a:spcBef>
              <a:spcAft>
                <a:spcPts val="0"/>
              </a:spcAft>
              <a:buNone/>
            </a:pPr>
            <a:r>
              <a:rPr lang="en" sz="1200" dirty="0">
                <a:solidFill>
                  <a:schemeClr val="bg1"/>
                </a:solidFill>
                <a:latin typeface="Lato"/>
                <a:ea typeface="Lato"/>
                <a:cs typeface="Lato"/>
                <a:sym typeface="Lato"/>
              </a:rPr>
              <a:t>If you served more than 4 years, group jobs by assignment. Everyone will be different, but we want to avoid 6 jobs in 8 years because hiring teams won’t understand that</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bg1"/>
              </a:solidFill>
              <a:latin typeface="Lato"/>
              <a:ea typeface="Lato"/>
              <a:cs typeface="Lato"/>
              <a:sym typeface="Lato"/>
            </a:endParaRPr>
          </a:p>
          <a:p>
            <a:pPr marL="0" lvl="0" indent="0" algn="l" rtl="0">
              <a:spcBef>
                <a:spcPts val="0"/>
              </a:spcBef>
              <a:spcAft>
                <a:spcPts val="0"/>
              </a:spcAft>
              <a:buNone/>
            </a:pPr>
            <a:r>
              <a:rPr lang="en" sz="1200" b="1" dirty="0">
                <a:solidFill>
                  <a:schemeClr val="bg1"/>
                </a:solidFill>
                <a:latin typeface="Lato"/>
                <a:ea typeface="Lato"/>
                <a:cs typeface="Lato"/>
                <a:sym typeface="Lato"/>
              </a:rPr>
              <a:t>Pro tip:</a:t>
            </a:r>
            <a:r>
              <a:rPr lang="en" sz="1200" dirty="0">
                <a:solidFill>
                  <a:schemeClr val="bg1"/>
                </a:solidFill>
                <a:latin typeface="Lato"/>
                <a:ea typeface="Lato"/>
                <a:cs typeface="Lato"/>
                <a:sym typeface="Lato"/>
              </a:rPr>
              <a:t> your work experience section is a GREAT place to add links and media of recruiting videos, exercises, publication, etc from your assignments.</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1000"/>
                                        <p:tgtEl>
                                          <p:spTgt spid="2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0"/>
                                        </p:tgtEl>
                                        <p:attrNameLst>
                                          <p:attrName>style.visibility</p:attrName>
                                        </p:attrNameLst>
                                      </p:cBhvr>
                                      <p:to>
                                        <p:strVal val="visible"/>
                                      </p:to>
                                    </p:set>
                                    <p:animEffect transition="in" filter="fade">
                                      <p:cBhvr>
                                        <p:cTn id="12" dur="1000"/>
                                        <p:tgtEl>
                                          <p:spTgt spid="270"/>
                                        </p:tgtEl>
                                      </p:cBhvr>
                                    </p:animEffect>
                                  </p:childTnLst>
                                </p:cTn>
                              </p:par>
                              <p:par>
                                <p:cTn id="13" presetID="10" presetClass="entr" presetSubtype="0" fill="hold" nodeType="withEffect">
                                  <p:stCondLst>
                                    <p:cond delay="0"/>
                                  </p:stCondLst>
                                  <p:childTnLst>
                                    <p:set>
                                      <p:cBhvr>
                                        <p:cTn id="14" dur="1" fill="hold">
                                          <p:stCondLst>
                                            <p:cond delay="0"/>
                                          </p:stCondLst>
                                        </p:cTn>
                                        <p:tgtEl>
                                          <p:spTgt spid="271"/>
                                        </p:tgtEl>
                                        <p:attrNameLst>
                                          <p:attrName>style.visibility</p:attrName>
                                        </p:attrNameLst>
                                      </p:cBhvr>
                                      <p:to>
                                        <p:strVal val="visible"/>
                                      </p:to>
                                    </p:set>
                                    <p:animEffect transition="in" filter="fade">
                                      <p:cBhvr>
                                        <p:cTn id="15" dur="1000"/>
                                        <p:tgtEl>
                                          <p:spTgt spid="27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2">
                                            <p:txEl>
                                              <p:pRg st="0" end="0"/>
                                            </p:txEl>
                                          </p:spTgt>
                                        </p:tgtEl>
                                        <p:attrNameLst>
                                          <p:attrName>style.visibility</p:attrName>
                                        </p:attrNameLst>
                                      </p:cBhvr>
                                      <p:to>
                                        <p:strVal val="visible"/>
                                      </p:to>
                                    </p:set>
                                    <p:animEffect transition="in" filter="fade">
                                      <p:cBhvr>
                                        <p:cTn id="20" dur="1000"/>
                                        <p:tgtEl>
                                          <p:spTgt spid="27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72">
                                            <p:txEl>
                                              <p:pRg st="1" end="1"/>
                                            </p:txEl>
                                          </p:spTgt>
                                        </p:tgtEl>
                                        <p:attrNameLst>
                                          <p:attrName>style.visibility</p:attrName>
                                        </p:attrNameLst>
                                      </p:cBhvr>
                                      <p:to>
                                        <p:strVal val="visible"/>
                                      </p:to>
                                    </p:set>
                                    <p:animEffect transition="in" filter="fade">
                                      <p:cBhvr>
                                        <p:cTn id="25" dur="1000"/>
                                        <p:tgtEl>
                                          <p:spTgt spid="27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2">
                                            <p:txEl>
                                              <p:pRg st="2" end="2"/>
                                            </p:txEl>
                                          </p:spTgt>
                                        </p:tgtEl>
                                        <p:attrNameLst>
                                          <p:attrName>style.visibility</p:attrName>
                                        </p:attrNameLst>
                                      </p:cBhvr>
                                      <p:to>
                                        <p:strVal val="visible"/>
                                      </p:to>
                                    </p:set>
                                    <p:animEffect transition="in" filter="fade">
                                      <p:cBhvr>
                                        <p:cTn id="30" dur="1000"/>
                                        <p:tgtEl>
                                          <p:spTgt spid="27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72">
                                            <p:txEl>
                                              <p:pRg st="3" end="3"/>
                                            </p:txEl>
                                          </p:spTgt>
                                        </p:tgtEl>
                                        <p:attrNameLst>
                                          <p:attrName>style.visibility</p:attrName>
                                        </p:attrNameLst>
                                      </p:cBhvr>
                                      <p:to>
                                        <p:strVal val="visible"/>
                                      </p:to>
                                    </p:set>
                                    <p:animEffect transition="in" filter="fade">
                                      <p:cBhvr>
                                        <p:cTn id="35" dur="1000"/>
                                        <p:tgtEl>
                                          <p:spTgt spid="272">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72">
                                            <p:txEl>
                                              <p:pRg st="4" end="4"/>
                                            </p:txEl>
                                          </p:spTgt>
                                        </p:tgtEl>
                                        <p:attrNameLst>
                                          <p:attrName>style.visibility</p:attrName>
                                        </p:attrNameLst>
                                      </p:cBhvr>
                                      <p:to>
                                        <p:strVal val="visible"/>
                                      </p:to>
                                    </p:set>
                                    <p:animEffect transition="in" filter="fade">
                                      <p:cBhvr>
                                        <p:cTn id="40" dur="1000"/>
                                        <p:tgtEl>
                                          <p:spTgt spid="272">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2">
                                            <p:txEl>
                                              <p:pRg st="5" end="5"/>
                                            </p:txEl>
                                          </p:spTgt>
                                        </p:tgtEl>
                                        <p:attrNameLst>
                                          <p:attrName>style.visibility</p:attrName>
                                        </p:attrNameLst>
                                      </p:cBhvr>
                                      <p:to>
                                        <p:strVal val="visible"/>
                                      </p:to>
                                    </p:set>
                                    <p:animEffect transition="in" filter="fade">
                                      <p:cBhvr>
                                        <p:cTn id="45" dur="1000"/>
                                        <p:tgtEl>
                                          <p:spTgt spid="272">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72">
                                            <p:txEl>
                                              <p:pRg st="6" end="6"/>
                                            </p:txEl>
                                          </p:spTgt>
                                        </p:tgtEl>
                                        <p:attrNameLst>
                                          <p:attrName>style.visibility</p:attrName>
                                        </p:attrNameLst>
                                      </p:cBhvr>
                                      <p:to>
                                        <p:strVal val="visible"/>
                                      </p:to>
                                    </p:set>
                                    <p:animEffect transition="in" filter="fade">
                                      <p:cBhvr>
                                        <p:cTn id="50" dur="1000"/>
                                        <p:tgtEl>
                                          <p:spTgt spid="272">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72">
                                            <p:txEl>
                                              <p:pRg st="7" end="7"/>
                                            </p:txEl>
                                          </p:spTgt>
                                        </p:tgtEl>
                                        <p:attrNameLst>
                                          <p:attrName>style.visibility</p:attrName>
                                        </p:attrNameLst>
                                      </p:cBhvr>
                                      <p:to>
                                        <p:strVal val="visible"/>
                                      </p:to>
                                    </p:set>
                                    <p:animEffect transition="in" filter="fade">
                                      <p:cBhvr>
                                        <p:cTn id="55" dur="1000"/>
                                        <p:tgtEl>
                                          <p:spTgt spid="272">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72">
                                            <p:txEl>
                                              <p:pRg st="8" end="8"/>
                                            </p:txEl>
                                          </p:spTgt>
                                        </p:tgtEl>
                                        <p:attrNameLst>
                                          <p:attrName>style.visibility</p:attrName>
                                        </p:attrNameLst>
                                      </p:cBhvr>
                                      <p:to>
                                        <p:strVal val="visible"/>
                                      </p:to>
                                    </p:set>
                                    <p:animEffect transition="in" filter="fade">
                                      <p:cBhvr>
                                        <p:cTn id="60" dur="1000"/>
                                        <p:tgtEl>
                                          <p:spTgt spid="272">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72">
                                            <p:txEl>
                                              <p:pRg st="9" end="9"/>
                                            </p:txEl>
                                          </p:spTgt>
                                        </p:tgtEl>
                                        <p:attrNameLst>
                                          <p:attrName>style.visibility</p:attrName>
                                        </p:attrNameLst>
                                      </p:cBhvr>
                                      <p:to>
                                        <p:strVal val="visible"/>
                                      </p:to>
                                    </p:set>
                                    <p:animEffect transition="in" filter="fade">
                                      <p:cBhvr>
                                        <p:cTn id="65" dur="1000"/>
                                        <p:tgtEl>
                                          <p:spTgt spid="272">
                                            <p:txEl>
                                              <p:pRg st="9" end="9"/>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72">
                                            <p:txEl>
                                              <p:pRg st="10" end="10"/>
                                            </p:txEl>
                                          </p:spTgt>
                                        </p:tgtEl>
                                        <p:attrNameLst>
                                          <p:attrName>style.visibility</p:attrName>
                                        </p:attrNameLst>
                                      </p:cBhvr>
                                      <p:to>
                                        <p:strVal val="visible"/>
                                      </p:to>
                                    </p:set>
                                    <p:animEffect transition="in" filter="fade">
                                      <p:cBhvr>
                                        <p:cTn id="70" dur="1000"/>
                                        <p:tgtEl>
                                          <p:spTgt spid="272">
                                            <p:txEl>
                                              <p:pRg st="10" end="1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72">
                                            <p:txEl>
                                              <p:pRg st="11" end="11"/>
                                            </p:txEl>
                                          </p:spTgt>
                                        </p:tgtEl>
                                        <p:attrNameLst>
                                          <p:attrName>style.visibility</p:attrName>
                                        </p:attrNameLst>
                                      </p:cBhvr>
                                      <p:to>
                                        <p:strVal val="visible"/>
                                      </p:to>
                                    </p:set>
                                    <p:animEffect transition="in" filter="fade">
                                      <p:cBhvr>
                                        <p:cTn id="75" dur="1000"/>
                                        <p:tgtEl>
                                          <p:spTgt spid="272">
                                            <p:txEl>
                                              <p:pRg st="11" end="1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72">
                                            <p:txEl>
                                              <p:pRg st="12" end="12"/>
                                            </p:txEl>
                                          </p:spTgt>
                                        </p:tgtEl>
                                        <p:attrNameLst>
                                          <p:attrName>style.visibility</p:attrName>
                                        </p:attrNameLst>
                                      </p:cBhvr>
                                      <p:to>
                                        <p:strVal val="visible"/>
                                      </p:to>
                                    </p:set>
                                    <p:animEffect transition="in" filter="fade">
                                      <p:cBhvr>
                                        <p:cTn id="80" dur="1000"/>
                                        <p:tgtEl>
                                          <p:spTgt spid="272">
                                            <p:txEl>
                                              <p:pRg st="12" end="1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72">
                                            <p:txEl>
                                              <p:pRg st="13" end="13"/>
                                            </p:txEl>
                                          </p:spTgt>
                                        </p:tgtEl>
                                        <p:attrNameLst>
                                          <p:attrName>style.visibility</p:attrName>
                                        </p:attrNameLst>
                                      </p:cBhvr>
                                      <p:to>
                                        <p:strVal val="visible"/>
                                      </p:to>
                                    </p:set>
                                    <p:animEffect transition="in" filter="fade">
                                      <p:cBhvr>
                                        <p:cTn id="85" dur="1000"/>
                                        <p:tgtEl>
                                          <p:spTgt spid="272">
                                            <p:txEl>
                                              <p:pRg st="13" end="13"/>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72">
                                            <p:txEl>
                                              <p:pRg st="14" end="14"/>
                                            </p:txEl>
                                          </p:spTgt>
                                        </p:tgtEl>
                                        <p:attrNameLst>
                                          <p:attrName>style.visibility</p:attrName>
                                        </p:attrNameLst>
                                      </p:cBhvr>
                                      <p:to>
                                        <p:strVal val="visible"/>
                                      </p:to>
                                    </p:set>
                                    <p:animEffect transition="in" filter="fade">
                                      <p:cBhvr>
                                        <p:cTn id="90" dur="1000"/>
                                        <p:tgtEl>
                                          <p:spTgt spid="272">
                                            <p:txEl>
                                              <p:pRg st="14" end="14"/>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272">
                                            <p:txEl>
                                              <p:pRg st="15" end="15"/>
                                            </p:txEl>
                                          </p:spTgt>
                                        </p:tgtEl>
                                        <p:attrNameLst>
                                          <p:attrName>style.visibility</p:attrName>
                                        </p:attrNameLst>
                                      </p:cBhvr>
                                      <p:to>
                                        <p:strVal val="visible"/>
                                      </p:to>
                                    </p:set>
                                    <p:animEffect transition="in" filter="fade">
                                      <p:cBhvr>
                                        <p:cTn id="95" dur="1000"/>
                                        <p:tgtEl>
                                          <p:spTgt spid="272">
                                            <p:txEl>
                                              <p:pRg st="15" end="15"/>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72">
                                            <p:txEl>
                                              <p:pRg st="16" end="16"/>
                                            </p:txEl>
                                          </p:spTgt>
                                        </p:tgtEl>
                                        <p:attrNameLst>
                                          <p:attrName>style.visibility</p:attrName>
                                        </p:attrNameLst>
                                      </p:cBhvr>
                                      <p:to>
                                        <p:strVal val="visible"/>
                                      </p:to>
                                    </p:set>
                                    <p:animEffect transition="in" filter="fade">
                                      <p:cBhvr>
                                        <p:cTn id="100" dur="1000"/>
                                        <p:tgtEl>
                                          <p:spTgt spid="272">
                                            <p:txEl>
                                              <p:pRg st="16" end="16"/>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272">
                                            <p:txEl>
                                              <p:pRg st="17" end="17"/>
                                            </p:txEl>
                                          </p:spTgt>
                                        </p:tgtEl>
                                        <p:attrNameLst>
                                          <p:attrName>style.visibility</p:attrName>
                                        </p:attrNameLst>
                                      </p:cBhvr>
                                      <p:to>
                                        <p:strVal val="visible"/>
                                      </p:to>
                                    </p:set>
                                    <p:animEffect transition="in" filter="fade">
                                      <p:cBhvr>
                                        <p:cTn id="105" dur="1000"/>
                                        <p:tgtEl>
                                          <p:spTgt spid="272">
                                            <p:txEl>
                                              <p:pRg st="17" end="17"/>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72">
                                            <p:txEl>
                                              <p:pRg st="18" end="18"/>
                                            </p:txEl>
                                          </p:spTgt>
                                        </p:tgtEl>
                                        <p:attrNameLst>
                                          <p:attrName>style.visibility</p:attrName>
                                        </p:attrNameLst>
                                      </p:cBhvr>
                                      <p:to>
                                        <p:strVal val="visible"/>
                                      </p:to>
                                    </p:set>
                                    <p:animEffect transition="in" filter="fade">
                                      <p:cBhvr>
                                        <p:cTn id="110" dur="1000"/>
                                        <p:tgtEl>
                                          <p:spTgt spid="272">
                                            <p:txEl>
                                              <p:pRg st="18" end="18"/>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272">
                                            <p:txEl>
                                              <p:pRg st="19" end="19"/>
                                            </p:txEl>
                                          </p:spTgt>
                                        </p:tgtEl>
                                        <p:attrNameLst>
                                          <p:attrName>style.visibility</p:attrName>
                                        </p:attrNameLst>
                                      </p:cBhvr>
                                      <p:to>
                                        <p:strVal val="visible"/>
                                      </p:to>
                                    </p:set>
                                    <p:animEffect transition="in" filter="fade">
                                      <p:cBhvr>
                                        <p:cTn id="115" dur="1000"/>
                                        <p:tgtEl>
                                          <p:spTgt spid="272">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8"/>
          <p:cNvSpPr txBox="1">
            <a:spLocks noGrp="1"/>
          </p:cNvSpPr>
          <p:nvPr>
            <p:ph type="ctrTitle"/>
          </p:nvPr>
        </p:nvSpPr>
        <p:spPr>
          <a:xfrm>
            <a:off x="0" y="-22165"/>
            <a:ext cx="6925732" cy="747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900" dirty="0"/>
              <a:t>Real-life example #1</a:t>
            </a:r>
            <a:endParaRPr sz="2900" dirty="0"/>
          </a:p>
        </p:txBody>
      </p:sp>
      <p:pic>
        <p:nvPicPr>
          <p:cNvPr id="278" name="Google Shape;278;p38"/>
          <p:cNvPicPr preferRelativeResize="0"/>
          <p:nvPr/>
        </p:nvPicPr>
        <p:blipFill>
          <a:blip r:embed="rId3">
            <a:alphaModFix/>
          </a:blip>
          <a:stretch>
            <a:fillRect/>
          </a:stretch>
        </p:blipFill>
        <p:spPr>
          <a:xfrm>
            <a:off x="155750" y="1121825"/>
            <a:ext cx="3227500" cy="3304826"/>
          </a:xfrm>
          <a:prstGeom prst="rect">
            <a:avLst/>
          </a:prstGeom>
          <a:noFill/>
          <a:ln>
            <a:noFill/>
          </a:ln>
        </p:spPr>
      </p:pic>
      <p:sp>
        <p:nvSpPr>
          <p:cNvPr id="279" name="Google Shape;279;p38"/>
          <p:cNvSpPr txBox="1"/>
          <p:nvPr/>
        </p:nvSpPr>
        <p:spPr>
          <a:xfrm>
            <a:off x="3606180" y="1086820"/>
            <a:ext cx="2427000" cy="26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bg1"/>
                </a:solidFill>
                <a:latin typeface="Lato"/>
                <a:ea typeface="Lato"/>
                <a:cs typeface="Lato"/>
                <a:sym typeface="Lato"/>
              </a:rPr>
              <a:t>Jay was not technically a “Senior Operations Manager” or even an “Operations Manager” </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bg1"/>
              </a:solidFill>
              <a:latin typeface="Lato"/>
              <a:ea typeface="Lato"/>
              <a:cs typeface="Lato"/>
              <a:sym typeface="Lato"/>
            </a:endParaRPr>
          </a:p>
          <a:p>
            <a:pPr marL="0" lvl="0" indent="0" algn="l" rtl="0">
              <a:spcBef>
                <a:spcPts val="0"/>
              </a:spcBef>
              <a:spcAft>
                <a:spcPts val="0"/>
              </a:spcAft>
              <a:buNone/>
            </a:pPr>
            <a:r>
              <a:rPr lang="en" sz="1200" dirty="0">
                <a:solidFill>
                  <a:schemeClr val="bg1"/>
                </a:solidFill>
                <a:latin typeface="Lato"/>
                <a:ea typeface="Lato"/>
                <a:cs typeface="Lato"/>
                <a:sym typeface="Lato"/>
              </a:rPr>
              <a:t>He was an Aircraft Maintenance Officer, but he was applying for Operations Manager Roles and had the relevant experience</a:t>
            </a:r>
            <a:endParaRPr sz="1200" dirty="0">
              <a:solidFill>
                <a:schemeClr val="bg1"/>
              </a:solidFill>
              <a:latin typeface="Lato"/>
              <a:ea typeface="Lato"/>
              <a:cs typeface="Lato"/>
              <a:sym typeface="Lato"/>
            </a:endParaRPr>
          </a:p>
        </p:txBody>
      </p:sp>
      <p:sp>
        <p:nvSpPr>
          <p:cNvPr id="280" name="Google Shape;280;p38"/>
          <p:cNvSpPr txBox="1"/>
          <p:nvPr/>
        </p:nvSpPr>
        <p:spPr>
          <a:xfrm>
            <a:off x="1769500" y="725732"/>
            <a:ext cx="1841400" cy="20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bg1"/>
                </a:solidFill>
                <a:latin typeface="Lato"/>
                <a:ea typeface="Lato"/>
                <a:cs typeface="Lato"/>
                <a:sym typeface="Lato"/>
              </a:rPr>
              <a:t>Military titles match headline</a:t>
            </a:r>
            <a:endParaRPr sz="1100" dirty="0">
              <a:solidFill>
                <a:schemeClr val="bg1"/>
              </a:solidFill>
              <a:latin typeface="Lato"/>
              <a:ea typeface="Lato"/>
              <a:cs typeface="Lato"/>
              <a:sym typeface="Lato"/>
            </a:endParaRPr>
          </a:p>
        </p:txBody>
      </p:sp>
      <p:cxnSp>
        <p:nvCxnSpPr>
          <p:cNvPr id="281" name="Google Shape;281;p38"/>
          <p:cNvCxnSpPr>
            <a:cxnSpLocks/>
          </p:cNvCxnSpPr>
          <p:nvPr/>
        </p:nvCxnSpPr>
        <p:spPr>
          <a:xfrm flipH="1">
            <a:off x="1145988" y="1217320"/>
            <a:ext cx="865187" cy="1465368"/>
          </a:xfrm>
          <a:prstGeom prst="straightConnector1">
            <a:avLst/>
          </a:prstGeom>
          <a:noFill/>
          <a:ln w="9525" cap="flat" cmpd="sng">
            <a:solidFill>
              <a:srgbClr val="FF0000"/>
            </a:solidFill>
            <a:prstDash val="solid"/>
            <a:round/>
            <a:headEnd type="none" w="med" len="med"/>
            <a:tailEnd type="triangle" w="med" len="med"/>
          </a:ln>
        </p:spPr>
      </p:cxnSp>
      <p:cxnSp>
        <p:nvCxnSpPr>
          <p:cNvPr id="282" name="Google Shape;282;p38"/>
          <p:cNvCxnSpPr>
            <a:stCxn id="278" idx="0"/>
          </p:cNvCxnSpPr>
          <p:nvPr/>
        </p:nvCxnSpPr>
        <p:spPr>
          <a:xfrm flipH="1">
            <a:off x="1339900" y="1121825"/>
            <a:ext cx="429600" cy="571500"/>
          </a:xfrm>
          <a:prstGeom prst="straightConnector1">
            <a:avLst/>
          </a:prstGeom>
          <a:noFill/>
          <a:ln w="9525" cap="flat" cmpd="sng">
            <a:solidFill>
              <a:srgbClr val="FF0000"/>
            </a:solidFill>
            <a:prstDash val="solid"/>
            <a:round/>
            <a:headEnd type="none" w="med" len="med"/>
            <a:tailEnd type="triangle" w="med" len="med"/>
          </a:ln>
        </p:spPr>
      </p:cxnSp>
      <p:cxnSp>
        <p:nvCxnSpPr>
          <p:cNvPr id="283" name="Google Shape;283;p38"/>
          <p:cNvCxnSpPr>
            <a:cxnSpLocks/>
          </p:cNvCxnSpPr>
          <p:nvPr/>
        </p:nvCxnSpPr>
        <p:spPr>
          <a:xfrm flipH="1">
            <a:off x="1481600" y="1217320"/>
            <a:ext cx="667825" cy="2426833"/>
          </a:xfrm>
          <a:prstGeom prst="straightConnector1">
            <a:avLst/>
          </a:prstGeom>
          <a:noFill/>
          <a:ln w="9525" cap="flat" cmpd="sng">
            <a:solidFill>
              <a:srgbClr val="FF0000"/>
            </a:solidFill>
            <a:prstDash val="solid"/>
            <a:round/>
            <a:headEnd type="none" w="med" len="med"/>
            <a:tailEnd type="triangle" w="med" len="med"/>
          </a:ln>
        </p:spPr>
      </p:cxnSp>
      <p:pic>
        <p:nvPicPr>
          <p:cNvPr id="284" name="Google Shape;284;p38"/>
          <p:cNvPicPr preferRelativeResize="0"/>
          <p:nvPr/>
        </p:nvPicPr>
        <p:blipFill>
          <a:blip r:embed="rId4">
            <a:alphaModFix/>
          </a:blip>
          <a:stretch>
            <a:fillRect/>
          </a:stretch>
        </p:blipFill>
        <p:spPr>
          <a:xfrm>
            <a:off x="6033180" y="1121825"/>
            <a:ext cx="2823650" cy="1990200"/>
          </a:xfrm>
          <a:prstGeom prst="rect">
            <a:avLst/>
          </a:prstGeom>
          <a:noFill/>
          <a:ln>
            <a:noFill/>
          </a:ln>
        </p:spPr>
      </p:pic>
      <p:sp>
        <p:nvSpPr>
          <p:cNvPr id="285" name="Google Shape;285;p38"/>
          <p:cNvSpPr/>
          <p:nvPr/>
        </p:nvSpPr>
        <p:spPr>
          <a:xfrm>
            <a:off x="6065164" y="2430736"/>
            <a:ext cx="2787000" cy="6210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500"/>
          </a:p>
        </p:txBody>
      </p:sp>
      <p:sp>
        <p:nvSpPr>
          <p:cNvPr id="286" name="Google Shape;286;p38"/>
          <p:cNvSpPr txBox="1"/>
          <p:nvPr/>
        </p:nvSpPr>
        <p:spPr>
          <a:xfrm>
            <a:off x="6033180" y="3173018"/>
            <a:ext cx="2490600" cy="67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0000"/>
                </a:solidFill>
                <a:latin typeface="Lato"/>
                <a:ea typeface="Lato"/>
                <a:cs typeface="Lato"/>
                <a:sym typeface="Lato"/>
              </a:rPr>
              <a:t>Great Success!!</a:t>
            </a:r>
            <a:endParaRPr dirty="0">
              <a:solidFill>
                <a:srgbClr val="FF0000"/>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p:cTn id="7" dur="10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1"/>
                                        </p:tgtEl>
                                        <p:attrNameLst>
                                          <p:attrName>style.visibility</p:attrName>
                                        </p:attrNameLst>
                                      </p:cBhvr>
                                      <p:to>
                                        <p:strVal val="visible"/>
                                      </p:to>
                                    </p:set>
                                    <p:animEffect transition="in" filter="fade">
                                      <p:cBhvr>
                                        <p:cTn id="12" dur="1000"/>
                                        <p:tgtEl>
                                          <p:spTgt spid="281"/>
                                        </p:tgtEl>
                                      </p:cBhvr>
                                    </p:animEffect>
                                  </p:childTnLst>
                                </p:cTn>
                              </p:par>
                              <p:par>
                                <p:cTn id="13" presetID="10" presetClass="entr" presetSubtype="0" fill="hold" nodeType="withEffect">
                                  <p:stCondLst>
                                    <p:cond delay="0"/>
                                  </p:stCondLst>
                                  <p:childTnLst>
                                    <p:set>
                                      <p:cBhvr>
                                        <p:cTn id="14" dur="1" fill="hold">
                                          <p:stCondLst>
                                            <p:cond delay="0"/>
                                          </p:stCondLst>
                                        </p:cTn>
                                        <p:tgtEl>
                                          <p:spTgt spid="282"/>
                                        </p:tgtEl>
                                        <p:attrNameLst>
                                          <p:attrName>style.visibility</p:attrName>
                                        </p:attrNameLst>
                                      </p:cBhvr>
                                      <p:to>
                                        <p:strVal val="visible"/>
                                      </p:to>
                                    </p:set>
                                    <p:animEffect transition="in" filter="fade">
                                      <p:cBhvr>
                                        <p:cTn id="15" dur="1000"/>
                                        <p:tgtEl>
                                          <p:spTgt spid="282"/>
                                        </p:tgtEl>
                                      </p:cBhvr>
                                    </p:animEffect>
                                  </p:childTnLst>
                                </p:cTn>
                              </p:par>
                              <p:par>
                                <p:cTn id="16" presetID="10" presetClass="entr" presetSubtype="0" fill="hold" nodeType="withEffect">
                                  <p:stCondLst>
                                    <p:cond delay="0"/>
                                  </p:stCondLst>
                                  <p:childTnLst>
                                    <p:set>
                                      <p:cBhvr>
                                        <p:cTn id="17" dur="1" fill="hold">
                                          <p:stCondLst>
                                            <p:cond delay="0"/>
                                          </p:stCondLst>
                                        </p:cTn>
                                        <p:tgtEl>
                                          <p:spTgt spid="283"/>
                                        </p:tgtEl>
                                        <p:attrNameLst>
                                          <p:attrName>style.visibility</p:attrName>
                                        </p:attrNameLst>
                                      </p:cBhvr>
                                      <p:to>
                                        <p:strVal val="visible"/>
                                      </p:to>
                                    </p:set>
                                    <p:animEffect transition="in" filter="fade">
                                      <p:cBhvr>
                                        <p:cTn id="18" dur="1000"/>
                                        <p:tgtEl>
                                          <p:spTgt spid="283"/>
                                        </p:tgtEl>
                                      </p:cBhvr>
                                    </p:animEffect>
                                  </p:childTnLst>
                                </p:cTn>
                              </p:par>
                              <p:par>
                                <p:cTn id="19" presetID="10" presetClass="entr" presetSubtype="0" fill="hold" nodeType="withEffect">
                                  <p:stCondLst>
                                    <p:cond delay="0"/>
                                  </p:stCondLst>
                                  <p:childTnLst>
                                    <p:set>
                                      <p:cBhvr>
                                        <p:cTn id="20" dur="1" fill="hold">
                                          <p:stCondLst>
                                            <p:cond delay="0"/>
                                          </p:stCondLst>
                                        </p:cTn>
                                        <p:tgtEl>
                                          <p:spTgt spid="280"/>
                                        </p:tgtEl>
                                        <p:attrNameLst>
                                          <p:attrName>style.visibility</p:attrName>
                                        </p:attrNameLst>
                                      </p:cBhvr>
                                      <p:to>
                                        <p:strVal val="visible"/>
                                      </p:to>
                                    </p:set>
                                    <p:animEffect transition="in" filter="fade">
                                      <p:cBhvr>
                                        <p:cTn id="21" dur="1000"/>
                                        <p:tgtEl>
                                          <p:spTgt spid="28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9"/>
                                        </p:tgtEl>
                                        <p:attrNameLst>
                                          <p:attrName>style.visibility</p:attrName>
                                        </p:attrNameLst>
                                      </p:cBhvr>
                                      <p:to>
                                        <p:strVal val="visible"/>
                                      </p:to>
                                    </p:set>
                                    <p:animEffect transition="in" filter="fade">
                                      <p:cBhvr>
                                        <p:cTn id="26" dur="1000"/>
                                        <p:tgtEl>
                                          <p:spTgt spid="27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4"/>
                                        </p:tgtEl>
                                        <p:attrNameLst>
                                          <p:attrName>style.visibility</p:attrName>
                                        </p:attrNameLst>
                                      </p:cBhvr>
                                      <p:to>
                                        <p:strVal val="visible"/>
                                      </p:to>
                                    </p:set>
                                    <p:animEffect transition="in" filter="fade">
                                      <p:cBhvr>
                                        <p:cTn id="31" dur="1000"/>
                                        <p:tgtEl>
                                          <p:spTgt spid="284"/>
                                        </p:tgtEl>
                                      </p:cBhvr>
                                    </p:animEffect>
                                  </p:childTnLst>
                                </p:cTn>
                              </p:par>
                              <p:par>
                                <p:cTn id="32" presetID="10" presetClass="entr" presetSubtype="0" fill="hold" nodeType="withEffect">
                                  <p:stCondLst>
                                    <p:cond delay="0"/>
                                  </p:stCondLst>
                                  <p:childTnLst>
                                    <p:set>
                                      <p:cBhvr>
                                        <p:cTn id="33" dur="1" fill="hold">
                                          <p:stCondLst>
                                            <p:cond delay="0"/>
                                          </p:stCondLst>
                                        </p:cTn>
                                        <p:tgtEl>
                                          <p:spTgt spid="285"/>
                                        </p:tgtEl>
                                        <p:attrNameLst>
                                          <p:attrName>style.visibility</p:attrName>
                                        </p:attrNameLst>
                                      </p:cBhvr>
                                      <p:to>
                                        <p:strVal val="visible"/>
                                      </p:to>
                                    </p:set>
                                    <p:animEffect transition="in" filter="fade">
                                      <p:cBhvr>
                                        <p:cTn id="34" dur="1000"/>
                                        <p:tgtEl>
                                          <p:spTgt spid="285"/>
                                        </p:tgtEl>
                                      </p:cBhvr>
                                    </p:animEffect>
                                  </p:childTnLst>
                                </p:cTn>
                              </p:par>
                              <p:par>
                                <p:cTn id="35" presetID="10" presetClass="entr" presetSubtype="0" fill="hold" nodeType="withEffect">
                                  <p:stCondLst>
                                    <p:cond delay="0"/>
                                  </p:stCondLst>
                                  <p:childTnLst>
                                    <p:set>
                                      <p:cBhvr>
                                        <p:cTn id="36" dur="1" fill="hold">
                                          <p:stCondLst>
                                            <p:cond delay="0"/>
                                          </p:stCondLst>
                                        </p:cTn>
                                        <p:tgtEl>
                                          <p:spTgt spid="286"/>
                                        </p:tgtEl>
                                        <p:attrNameLst>
                                          <p:attrName>style.visibility</p:attrName>
                                        </p:attrNameLst>
                                      </p:cBhvr>
                                      <p:to>
                                        <p:strVal val="visible"/>
                                      </p:to>
                                    </p:set>
                                    <p:animEffect transition="in" filter="fade">
                                      <p:cBhvr>
                                        <p:cTn id="37" dur="10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9"/>
          <p:cNvSpPr txBox="1">
            <a:spLocks noGrp="1"/>
          </p:cNvSpPr>
          <p:nvPr>
            <p:ph type="ctrTitle"/>
          </p:nvPr>
        </p:nvSpPr>
        <p:spPr>
          <a:xfrm>
            <a:off x="0" y="3443"/>
            <a:ext cx="6925732" cy="747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900" dirty="0"/>
              <a:t>Real-life example #2</a:t>
            </a:r>
            <a:endParaRPr sz="2900" dirty="0"/>
          </a:p>
        </p:txBody>
      </p:sp>
      <p:pic>
        <p:nvPicPr>
          <p:cNvPr id="292" name="Google Shape;292;p39"/>
          <p:cNvPicPr preferRelativeResize="0"/>
          <p:nvPr/>
        </p:nvPicPr>
        <p:blipFill rotWithShape="1">
          <a:blip r:embed="rId3">
            <a:alphaModFix/>
          </a:blip>
          <a:srcRect l="746" r="8161" b="7800"/>
          <a:stretch/>
        </p:blipFill>
        <p:spPr>
          <a:xfrm>
            <a:off x="147325" y="806575"/>
            <a:ext cx="3926176" cy="3674050"/>
          </a:xfrm>
          <a:prstGeom prst="rect">
            <a:avLst/>
          </a:prstGeom>
          <a:noFill/>
          <a:ln>
            <a:noFill/>
          </a:ln>
        </p:spPr>
      </p:pic>
      <p:pic>
        <p:nvPicPr>
          <p:cNvPr id="293" name="Google Shape;293;p39"/>
          <p:cNvPicPr preferRelativeResize="0"/>
          <p:nvPr/>
        </p:nvPicPr>
        <p:blipFill rotWithShape="1">
          <a:blip r:embed="rId4">
            <a:alphaModFix/>
          </a:blip>
          <a:srcRect l="8244" r="3196" b="9510"/>
          <a:stretch/>
        </p:blipFill>
        <p:spPr>
          <a:xfrm>
            <a:off x="4214650" y="970550"/>
            <a:ext cx="4929350" cy="3218001"/>
          </a:xfrm>
          <a:prstGeom prst="rect">
            <a:avLst/>
          </a:prstGeom>
          <a:noFill/>
          <a:ln>
            <a:noFill/>
          </a:ln>
        </p:spPr>
      </p:pic>
      <p:sp>
        <p:nvSpPr>
          <p:cNvPr id="294" name="Google Shape;294;p39"/>
          <p:cNvSpPr txBox="1"/>
          <p:nvPr/>
        </p:nvSpPr>
        <p:spPr>
          <a:xfrm>
            <a:off x="2110413" y="1362775"/>
            <a:ext cx="17370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0000"/>
                </a:solidFill>
                <a:latin typeface="Lato"/>
                <a:ea typeface="Lato"/>
                <a:cs typeface="Lato"/>
                <a:sym typeface="Lato"/>
              </a:rPr>
              <a:t>Used desired title + military role</a:t>
            </a:r>
            <a:endParaRPr dirty="0">
              <a:solidFill>
                <a:srgbClr val="FF0000"/>
              </a:solidFill>
              <a:latin typeface="Lato"/>
              <a:ea typeface="Lato"/>
              <a:cs typeface="Lato"/>
              <a:sym typeface="Lato"/>
            </a:endParaRPr>
          </a:p>
        </p:txBody>
      </p:sp>
      <p:sp>
        <p:nvSpPr>
          <p:cNvPr id="295" name="Google Shape;295;p39"/>
          <p:cNvSpPr txBox="1"/>
          <p:nvPr/>
        </p:nvSpPr>
        <p:spPr>
          <a:xfrm>
            <a:off x="5050400" y="4409625"/>
            <a:ext cx="17370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Lato"/>
                <a:ea typeface="Lato"/>
                <a:cs typeface="Lato"/>
                <a:sym typeface="Lato"/>
              </a:rPr>
              <a:t>Data + Impact!</a:t>
            </a:r>
            <a:endParaRPr>
              <a:solidFill>
                <a:srgbClr val="FF0000"/>
              </a:solidFill>
              <a:latin typeface="Lato"/>
              <a:ea typeface="Lato"/>
              <a:cs typeface="Lato"/>
              <a:sym typeface="Lato"/>
            </a:endParaRPr>
          </a:p>
        </p:txBody>
      </p:sp>
      <p:cxnSp>
        <p:nvCxnSpPr>
          <p:cNvPr id="296" name="Google Shape;296;p39"/>
          <p:cNvCxnSpPr>
            <a:cxnSpLocks/>
          </p:cNvCxnSpPr>
          <p:nvPr/>
        </p:nvCxnSpPr>
        <p:spPr>
          <a:xfrm flipH="1" flipV="1">
            <a:off x="2830606" y="3400326"/>
            <a:ext cx="2134894" cy="1080299"/>
          </a:xfrm>
          <a:prstGeom prst="straightConnector1">
            <a:avLst/>
          </a:prstGeom>
          <a:noFill/>
          <a:ln w="9525" cap="flat" cmpd="sng">
            <a:solidFill>
              <a:srgbClr val="FF0000"/>
            </a:solidFill>
            <a:prstDash val="solid"/>
            <a:round/>
            <a:headEnd type="none" w="med" len="med"/>
            <a:tailEnd type="triangle" w="med" len="med"/>
          </a:ln>
        </p:spPr>
      </p:cxnSp>
      <p:cxnSp>
        <p:nvCxnSpPr>
          <p:cNvPr id="297" name="Google Shape;297;p39"/>
          <p:cNvCxnSpPr>
            <a:cxnSpLocks/>
          </p:cNvCxnSpPr>
          <p:nvPr/>
        </p:nvCxnSpPr>
        <p:spPr>
          <a:xfrm flipH="1" flipV="1">
            <a:off x="3122605" y="4355861"/>
            <a:ext cx="1842895" cy="243964"/>
          </a:xfrm>
          <a:prstGeom prst="straightConnector1">
            <a:avLst/>
          </a:prstGeom>
          <a:noFill/>
          <a:ln w="9525" cap="flat" cmpd="sng">
            <a:solidFill>
              <a:srgbClr val="FF0000"/>
            </a:solidFill>
            <a:prstDash val="solid"/>
            <a:round/>
            <a:headEnd type="none" w="med" len="med"/>
            <a:tailEnd type="triangle" w="med" len="med"/>
          </a:ln>
        </p:spPr>
      </p:cxnSp>
      <p:sp>
        <p:nvSpPr>
          <p:cNvPr id="298" name="Google Shape;298;p39"/>
          <p:cNvSpPr txBox="1"/>
          <p:nvPr/>
        </p:nvSpPr>
        <p:spPr>
          <a:xfrm>
            <a:off x="5987075" y="479613"/>
            <a:ext cx="3009600" cy="38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FF0000"/>
                </a:solidFill>
                <a:latin typeface="Lato"/>
                <a:ea typeface="Lato"/>
                <a:cs typeface="Lato"/>
                <a:sym typeface="Lato"/>
              </a:rPr>
              <a:t>Creative way to add a job title + impact from a deployment</a:t>
            </a:r>
            <a:endParaRPr dirty="0">
              <a:solidFill>
                <a:srgbClr val="FF0000"/>
              </a:solidFill>
              <a:latin typeface="Lato"/>
              <a:ea typeface="Lato"/>
              <a:cs typeface="Lato"/>
              <a:sym typeface="Lato"/>
            </a:endParaRPr>
          </a:p>
        </p:txBody>
      </p:sp>
      <p:cxnSp>
        <p:nvCxnSpPr>
          <p:cNvPr id="299" name="Google Shape;299;p39"/>
          <p:cNvCxnSpPr>
            <a:cxnSpLocks/>
          </p:cNvCxnSpPr>
          <p:nvPr/>
        </p:nvCxnSpPr>
        <p:spPr>
          <a:xfrm flipH="1">
            <a:off x="5070501" y="869726"/>
            <a:ext cx="967228" cy="209497"/>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000"/>
                                        <p:tgtEl>
                                          <p:spTgt spid="2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4"/>
                                        </p:tgtEl>
                                        <p:attrNameLst>
                                          <p:attrName>style.visibility</p:attrName>
                                        </p:attrNameLst>
                                      </p:cBhvr>
                                      <p:to>
                                        <p:strVal val="visible"/>
                                      </p:to>
                                    </p:set>
                                    <p:animEffect transition="in" filter="fade">
                                      <p:cBhvr>
                                        <p:cTn id="12" dur="1000"/>
                                        <p:tgtEl>
                                          <p:spTgt spid="29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
                                        </p:tgtEl>
                                        <p:attrNameLst>
                                          <p:attrName>style.visibility</p:attrName>
                                        </p:attrNameLst>
                                      </p:cBhvr>
                                      <p:to>
                                        <p:strVal val="visible"/>
                                      </p:to>
                                    </p:set>
                                    <p:animEffect transition="in" filter="fade">
                                      <p:cBhvr>
                                        <p:cTn id="17" dur="1000"/>
                                        <p:tgtEl>
                                          <p:spTgt spid="296"/>
                                        </p:tgtEl>
                                      </p:cBhvr>
                                    </p:animEffect>
                                  </p:childTnLst>
                                </p:cTn>
                              </p:par>
                              <p:par>
                                <p:cTn id="18" presetID="10" presetClass="entr" presetSubtype="0" fill="hold" nodeType="withEffect">
                                  <p:stCondLst>
                                    <p:cond delay="0"/>
                                  </p:stCondLst>
                                  <p:childTnLst>
                                    <p:set>
                                      <p:cBhvr>
                                        <p:cTn id="19" dur="1" fill="hold">
                                          <p:stCondLst>
                                            <p:cond delay="0"/>
                                          </p:stCondLst>
                                        </p:cTn>
                                        <p:tgtEl>
                                          <p:spTgt spid="297"/>
                                        </p:tgtEl>
                                        <p:attrNameLst>
                                          <p:attrName>style.visibility</p:attrName>
                                        </p:attrNameLst>
                                      </p:cBhvr>
                                      <p:to>
                                        <p:strVal val="visible"/>
                                      </p:to>
                                    </p:set>
                                    <p:animEffect transition="in" filter="fade">
                                      <p:cBhvr>
                                        <p:cTn id="20" dur="1000"/>
                                        <p:tgtEl>
                                          <p:spTgt spid="297"/>
                                        </p:tgtEl>
                                      </p:cBhvr>
                                    </p:animEffect>
                                  </p:childTnLst>
                                </p:cTn>
                              </p:par>
                              <p:par>
                                <p:cTn id="21" presetID="10" presetClass="entr" presetSubtype="0" fill="hold" nodeType="withEffect">
                                  <p:stCondLst>
                                    <p:cond delay="0"/>
                                  </p:stCondLst>
                                  <p:childTnLst>
                                    <p:set>
                                      <p:cBhvr>
                                        <p:cTn id="22" dur="1" fill="hold">
                                          <p:stCondLst>
                                            <p:cond delay="0"/>
                                          </p:stCondLst>
                                        </p:cTn>
                                        <p:tgtEl>
                                          <p:spTgt spid="295"/>
                                        </p:tgtEl>
                                        <p:attrNameLst>
                                          <p:attrName>style.visibility</p:attrName>
                                        </p:attrNameLst>
                                      </p:cBhvr>
                                      <p:to>
                                        <p:strVal val="visible"/>
                                      </p:to>
                                    </p:set>
                                    <p:animEffect transition="in" filter="fade">
                                      <p:cBhvr>
                                        <p:cTn id="23" dur="1000"/>
                                        <p:tgtEl>
                                          <p:spTgt spid="29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93"/>
                                        </p:tgtEl>
                                        <p:attrNameLst>
                                          <p:attrName>style.visibility</p:attrName>
                                        </p:attrNameLst>
                                      </p:cBhvr>
                                      <p:to>
                                        <p:strVal val="visible"/>
                                      </p:to>
                                    </p:set>
                                    <p:animEffect transition="in" filter="fade">
                                      <p:cBhvr>
                                        <p:cTn id="28" dur="1000"/>
                                        <p:tgtEl>
                                          <p:spTgt spid="29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99"/>
                                        </p:tgtEl>
                                        <p:attrNameLst>
                                          <p:attrName>style.visibility</p:attrName>
                                        </p:attrNameLst>
                                      </p:cBhvr>
                                      <p:to>
                                        <p:strVal val="visible"/>
                                      </p:to>
                                    </p:set>
                                    <p:animEffect transition="in" filter="fade">
                                      <p:cBhvr>
                                        <p:cTn id="33" dur="1000"/>
                                        <p:tgtEl>
                                          <p:spTgt spid="299"/>
                                        </p:tgtEl>
                                      </p:cBhvr>
                                    </p:animEffect>
                                  </p:childTnLst>
                                </p:cTn>
                              </p:par>
                              <p:par>
                                <p:cTn id="34" presetID="10" presetClass="entr" presetSubtype="0" fill="hold" nodeType="withEffect">
                                  <p:stCondLst>
                                    <p:cond delay="0"/>
                                  </p:stCondLst>
                                  <p:childTnLst>
                                    <p:set>
                                      <p:cBhvr>
                                        <p:cTn id="35" dur="1" fill="hold">
                                          <p:stCondLst>
                                            <p:cond delay="0"/>
                                          </p:stCondLst>
                                        </p:cTn>
                                        <p:tgtEl>
                                          <p:spTgt spid="298"/>
                                        </p:tgtEl>
                                        <p:attrNameLst>
                                          <p:attrName>style.visibility</p:attrName>
                                        </p:attrNameLst>
                                      </p:cBhvr>
                                      <p:to>
                                        <p:strVal val="visible"/>
                                      </p:to>
                                    </p:set>
                                    <p:animEffect transition="in" filter="fade">
                                      <p:cBhvr>
                                        <p:cTn id="36" dur="1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0"/>
          <p:cNvSpPr txBox="1">
            <a:spLocks noGrp="1"/>
          </p:cNvSpPr>
          <p:nvPr>
            <p:ph type="ctrTitle"/>
          </p:nvPr>
        </p:nvSpPr>
        <p:spPr>
          <a:xfrm>
            <a:off x="1934835" y="1953814"/>
            <a:ext cx="4814498" cy="90823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u="sng" dirty="0">
                <a:solidFill>
                  <a:schemeClr val="accent4"/>
                </a:solidFill>
              </a:rPr>
              <a:t>Defense</a:t>
            </a:r>
            <a:endParaRPr sz="2800" u="sng" dirty="0">
              <a:solidFill>
                <a:schemeClr val="accent4"/>
              </a:solidFill>
            </a:endParaRPr>
          </a:p>
          <a:p>
            <a:pPr marL="0" lvl="0" indent="0" algn="l" rtl="0">
              <a:spcBef>
                <a:spcPts val="0"/>
              </a:spcBef>
              <a:spcAft>
                <a:spcPts val="0"/>
              </a:spcAft>
              <a:buNone/>
            </a:pPr>
            <a:r>
              <a:rPr lang="en" sz="2800" dirty="0"/>
              <a:t>Skills &amp; Recommendations</a:t>
            </a:r>
            <a:endParaRPr sz="2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1"/>
          <p:cNvSpPr txBox="1">
            <a:spLocks noGrp="1"/>
          </p:cNvSpPr>
          <p:nvPr>
            <p:ph type="ctrTitle"/>
          </p:nvPr>
        </p:nvSpPr>
        <p:spPr>
          <a:xfrm>
            <a:off x="77137" y="76257"/>
            <a:ext cx="6925732" cy="747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Profiles with 5+ skills get 17x more views</a:t>
            </a:r>
            <a:endParaRPr dirty="0"/>
          </a:p>
        </p:txBody>
      </p:sp>
      <p:sp>
        <p:nvSpPr>
          <p:cNvPr id="311" name="Google Shape;311;p41"/>
          <p:cNvSpPr txBox="1"/>
          <p:nvPr/>
        </p:nvSpPr>
        <p:spPr>
          <a:xfrm>
            <a:off x="210450" y="1181549"/>
            <a:ext cx="3677100" cy="89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bg1"/>
                </a:solidFill>
                <a:latin typeface="Lato"/>
                <a:ea typeface="Lato"/>
                <a:cs typeface="Lato"/>
                <a:sym typeface="Lato"/>
              </a:rPr>
              <a:t>Add up to 50 skills </a:t>
            </a:r>
            <a:endParaRPr dirty="0">
              <a:solidFill>
                <a:schemeClr val="bg1"/>
              </a:solidFill>
              <a:latin typeface="Lato"/>
              <a:ea typeface="Lato"/>
              <a:cs typeface="Lato"/>
              <a:sym typeface="Lato"/>
            </a:endParaRPr>
          </a:p>
          <a:p>
            <a:pPr marL="0" lvl="0" indent="0" algn="l" rtl="0">
              <a:spcBef>
                <a:spcPts val="0"/>
              </a:spcBef>
              <a:spcAft>
                <a:spcPts val="0"/>
              </a:spcAft>
              <a:buNone/>
            </a:pPr>
            <a:endParaRPr dirty="0">
              <a:solidFill>
                <a:schemeClr val="bg1"/>
              </a:solidFill>
              <a:latin typeface="Lato"/>
              <a:ea typeface="Lato"/>
              <a:cs typeface="Lato"/>
              <a:sym typeface="Lato"/>
            </a:endParaRPr>
          </a:p>
          <a:p>
            <a:pPr marL="0" lvl="0" indent="0" algn="l" rtl="0">
              <a:spcBef>
                <a:spcPts val="0"/>
              </a:spcBef>
              <a:spcAft>
                <a:spcPts val="0"/>
              </a:spcAft>
              <a:buNone/>
            </a:pPr>
            <a:r>
              <a:rPr lang="en" dirty="0">
                <a:solidFill>
                  <a:schemeClr val="bg1"/>
                </a:solidFill>
                <a:latin typeface="Lato"/>
                <a:ea typeface="Lato"/>
                <a:cs typeface="Lato"/>
                <a:sym typeface="Lato"/>
              </a:rPr>
              <a:t>Select 3 highest priority skills as your Top 3 </a:t>
            </a:r>
            <a:endParaRPr dirty="0">
              <a:solidFill>
                <a:schemeClr val="bg1"/>
              </a:solidFill>
              <a:latin typeface="Lato"/>
              <a:ea typeface="Lato"/>
              <a:cs typeface="Lato"/>
              <a:sym typeface="Lato"/>
            </a:endParaRPr>
          </a:p>
          <a:p>
            <a:pPr marL="0" lvl="0" indent="0" algn="l" rtl="0">
              <a:spcBef>
                <a:spcPts val="0"/>
              </a:spcBef>
              <a:spcAft>
                <a:spcPts val="0"/>
              </a:spcAft>
              <a:buNone/>
            </a:pPr>
            <a:endParaRPr dirty="0">
              <a:solidFill>
                <a:schemeClr val="bg1"/>
              </a:solidFill>
              <a:latin typeface="Lato"/>
              <a:ea typeface="Lato"/>
              <a:cs typeface="Lato"/>
              <a:sym typeface="Lato"/>
            </a:endParaRPr>
          </a:p>
          <a:p>
            <a:pPr marL="0" lvl="0" indent="0" algn="l" rtl="0">
              <a:spcBef>
                <a:spcPts val="0"/>
              </a:spcBef>
              <a:spcAft>
                <a:spcPts val="0"/>
              </a:spcAft>
              <a:buNone/>
            </a:pPr>
            <a:r>
              <a:rPr lang="en" dirty="0">
                <a:solidFill>
                  <a:schemeClr val="bg1"/>
                </a:solidFill>
                <a:latin typeface="Lato"/>
                <a:ea typeface="Lato"/>
                <a:cs typeface="Lato"/>
                <a:sym typeface="Lato"/>
              </a:rPr>
              <a:t>Find priority skills by doing another  WordCloud exercise with 10 positions</a:t>
            </a:r>
            <a:endParaRPr dirty="0">
              <a:solidFill>
                <a:schemeClr val="bg1"/>
              </a:solidFill>
              <a:latin typeface="Lato"/>
              <a:ea typeface="Lato"/>
              <a:cs typeface="Lato"/>
              <a:sym typeface="Lato"/>
            </a:endParaRPr>
          </a:p>
          <a:p>
            <a:pPr marL="0" lvl="0" indent="0" algn="l" rtl="0">
              <a:spcBef>
                <a:spcPts val="0"/>
              </a:spcBef>
              <a:spcAft>
                <a:spcPts val="0"/>
              </a:spcAft>
              <a:buNone/>
            </a:pPr>
            <a:endParaRPr dirty="0">
              <a:solidFill>
                <a:schemeClr val="lt2"/>
              </a:solidFill>
              <a:latin typeface="Lato"/>
              <a:ea typeface="Lato"/>
              <a:cs typeface="Lato"/>
              <a:sym typeface="Lato"/>
            </a:endParaRPr>
          </a:p>
          <a:p>
            <a:pPr marL="0" lvl="0" indent="0" algn="l" rtl="0">
              <a:spcBef>
                <a:spcPts val="0"/>
              </a:spcBef>
              <a:spcAft>
                <a:spcPts val="0"/>
              </a:spcAft>
              <a:buNone/>
            </a:pPr>
            <a:endParaRPr dirty="0">
              <a:solidFill>
                <a:schemeClr val="lt2"/>
              </a:solidFill>
              <a:latin typeface="Lato"/>
              <a:ea typeface="Lato"/>
              <a:cs typeface="Lato"/>
              <a:sym typeface="Lato"/>
            </a:endParaRPr>
          </a:p>
          <a:p>
            <a:pPr marL="0" lvl="0" indent="0" algn="l" rtl="0">
              <a:spcBef>
                <a:spcPts val="0"/>
              </a:spcBef>
              <a:spcAft>
                <a:spcPts val="0"/>
              </a:spcAft>
              <a:buNone/>
            </a:pPr>
            <a:endParaRPr dirty="0">
              <a:solidFill>
                <a:schemeClr val="lt2"/>
              </a:solidFill>
              <a:latin typeface="Lato"/>
              <a:ea typeface="Lato"/>
              <a:cs typeface="Lato"/>
              <a:sym typeface="Lato"/>
            </a:endParaRPr>
          </a:p>
        </p:txBody>
      </p:sp>
      <p:pic>
        <p:nvPicPr>
          <p:cNvPr id="312" name="Google Shape;312;p41"/>
          <p:cNvPicPr preferRelativeResize="0"/>
          <p:nvPr/>
        </p:nvPicPr>
        <p:blipFill>
          <a:blip r:embed="rId3">
            <a:alphaModFix/>
          </a:blip>
          <a:stretch>
            <a:fillRect/>
          </a:stretch>
        </p:blipFill>
        <p:spPr>
          <a:xfrm>
            <a:off x="4415125" y="925425"/>
            <a:ext cx="2587744" cy="3952799"/>
          </a:xfrm>
          <a:prstGeom prst="rect">
            <a:avLst/>
          </a:prstGeom>
          <a:noFill/>
          <a:ln>
            <a:noFill/>
          </a:ln>
        </p:spPr>
      </p:pic>
      <p:sp>
        <p:nvSpPr>
          <p:cNvPr id="313" name="Google Shape;313;p41"/>
          <p:cNvSpPr txBox="1"/>
          <p:nvPr/>
        </p:nvSpPr>
        <p:spPr>
          <a:xfrm>
            <a:off x="7267200" y="1298225"/>
            <a:ext cx="1876800" cy="1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bg1"/>
                </a:solidFill>
                <a:latin typeface="Lato"/>
                <a:ea typeface="Lato"/>
                <a:cs typeface="Lato"/>
                <a:sym typeface="Lato"/>
              </a:rPr>
              <a:t>Change Management</a:t>
            </a:r>
            <a:endParaRPr sz="1100" dirty="0">
              <a:solidFill>
                <a:schemeClr val="bg1"/>
              </a:solidFill>
              <a:latin typeface="Lato"/>
              <a:ea typeface="Lato"/>
              <a:cs typeface="Lato"/>
              <a:sym typeface="Lato"/>
            </a:endParaRPr>
          </a:p>
        </p:txBody>
      </p:sp>
      <p:sp>
        <p:nvSpPr>
          <p:cNvPr id="314" name="Google Shape;314;p41"/>
          <p:cNvSpPr txBox="1"/>
          <p:nvPr/>
        </p:nvSpPr>
        <p:spPr>
          <a:xfrm>
            <a:off x="7267200" y="1669325"/>
            <a:ext cx="1876800" cy="1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bg1"/>
                </a:solidFill>
                <a:latin typeface="Lato"/>
                <a:ea typeface="Lato"/>
                <a:cs typeface="Lato"/>
                <a:sym typeface="Lato"/>
              </a:rPr>
              <a:t>Senior Management</a:t>
            </a:r>
            <a:endParaRPr sz="1100" dirty="0">
              <a:solidFill>
                <a:schemeClr val="bg1"/>
              </a:solidFill>
              <a:latin typeface="Lato"/>
              <a:ea typeface="Lato"/>
              <a:cs typeface="Lato"/>
              <a:sym typeface="Lato"/>
            </a:endParaRPr>
          </a:p>
          <a:p>
            <a:pPr marL="0" lvl="0" indent="0" algn="l" rtl="0">
              <a:spcBef>
                <a:spcPts val="0"/>
              </a:spcBef>
              <a:spcAft>
                <a:spcPts val="0"/>
              </a:spcAft>
              <a:buNone/>
            </a:pPr>
            <a:endParaRPr sz="1100" dirty="0">
              <a:solidFill>
                <a:schemeClr val="bg1"/>
              </a:solidFill>
              <a:latin typeface="Lato"/>
              <a:ea typeface="Lato"/>
              <a:cs typeface="Lato"/>
              <a:sym typeface="Lato"/>
            </a:endParaRPr>
          </a:p>
          <a:p>
            <a:pPr marL="0" lvl="0" indent="0" algn="l" rtl="0">
              <a:spcBef>
                <a:spcPts val="0"/>
              </a:spcBef>
              <a:spcAft>
                <a:spcPts val="0"/>
              </a:spcAft>
              <a:buNone/>
            </a:pPr>
            <a:r>
              <a:rPr lang="en" sz="1100" dirty="0">
                <a:solidFill>
                  <a:schemeClr val="bg1"/>
                </a:solidFill>
                <a:latin typeface="Lato"/>
                <a:ea typeface="Lato"/>
                <a:cs typeface="Lato"/>
                <a:sym typeface="Lato"/>
              </a:rPr>
              <a:t>Communications</a:t>
            </a:r>
            <a:endParaRPr sz="1100" dirty="0">
              <a:solidFill>
                <a:schemeClr val="bg1"/>
              </a:solidFill>
              <a:latin typeface="Lato"/>
              <a:ea typeface="Lato"/>
              <a:cs typeface="Lato"/>
              <a:sym typeface="Lato"/>
            </a:endParaRPr>
          </a:p>
        </p:txBody>
      </p:sp>
      <p:cxnSp>
        <p:nvCxnSpPr>
          <p:cNvPr id="315" name="Google Shape;315;p41"/>
          <p:cNvCxnSpPr/>
          <p:nvPr/>
        </p:nvCxnSpPr>
        <p:spPr>
          <a:xfrm flipH="1">
            <a:off x="5602025" y="1524000"/>
            <a:ext cx="1615800" cy="21300"/>
          </a:xfrm>
          <a:prstGeom prst="straightConnector1">
            <a:avLst/>
          </a:prstGeom>
          <a:noFill/>
          <a:ln w="9525" cap="flat" cmpd="sng">
            <a:solidFill>
              <a:srgbClr val="FF0000"/>
            </a:solidFill>
            <a:prstDash val="solid"/>
            <a:round/>
            <a:headEnd type="none" w="med" len="med"/>
            <a:tailEnd type="triangle" w="med" len="med"/>
          </a:ln>
        </p:spPr>
      </p:cxnSp>
      <p:cxnSp>
        <p:nvCxnSpPr>
          <p:cNvPr id="316" name="Google Shape;316;p41"/>
          <p:cNvCxnSpPr/>
          <p:nvPr/>
        </p:nvCxnSpPr>
        <p:spPr>
          <a:xfrm rot="10800000">
            <a:off x="6180525" y="1629600"/>
            <a:ext cx="1150200" cy="261300"/>
          </a:xfrm>
          <a:prstGeom prst="straightConnector1">
            <a:avLst/>
          </a:prstGeom>
          <a:noFill/>
          <a:ln w="9525" cap="flat" cmpd="sng">
            <a:solidFill>
              <a:srgbClr val="FF0000"/>
            </a:solidFill>
            <a:prstDash val="solid"/>
            <a:round/>
            <a:headEnd type="none" w="med" len="med"/>
            <a:tailEnd type="triangle" w="med" len="med"/>
          </a:ln>
        </p:spPr>
      </p:cxnSp>
      <p:cxnSp>
        <p:nvCxnSpPr>
          <p:cNvPr id="317" name="Google Shape;317;p41"/>
          <p:cNvCxnSpPr/>
          <p:nvPr/>
        </p:nvCxnSpPr>
        <p:spPr>
          <a:xfrm rot="10800000">
            <a:off x="5700825" y="1629850"/>
            <a:ext cx="1629900" cy="532500"/>
          </a:xfrm>
          <a:prstGeom prst="straightConnector1">
            <a:avLst/>
          </a:prstGeom>
          <a:noFill/>
          <a:ln w="9525" cap="flat" cmpd="sng">
            <a:solidFill>
              <a:srgbClr val="FF0000"/>
            </a:solidFill>
            <a:prstDash val="solid"/>
            <a:round/>
            <a:headEnd type="none" w="med" len="med"/>
            <a:tailEnd type="triangle" w="med" len="med"/>
          </a:ln>
        </p:spPr>
      </p:cxnSp>
      <p:sp>
        <p:nvSpPr>
          <p:cNvPr id="318" name="Google Shape;318;p41"/>
          <p:cNvSpPr txBox="1"/>
          <p:nvPr/>
        </p:nvSpPr>
        <p:spPr>
          <a:xfrm>
            <a:off x="7267200" y="2675450"/>
            <a:ext cx="1876800" cy="1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bg1"/>
                </a:solidFill>
                <a:latin typeface="Lato"/>
                <a:ea typeface="Lato"/>
                <a:cs typeface="Lato"/>
                <a:sym typeface="Lato"/>
              </a:rPr>
              <a:t>Internal Change</a:t>
            </a:r>
            <a:endParaRPr sz="1100" dirty="0">
              <a:solidFill>
                <a:schemeClr val="bg1"/>
              </a:solidFill>
              <a:latin typeface="Lato"/>
              <a:ea typeface="Lato"/>
              <a:cs typeface="Lato"/>
              <a:sym typeface="Lato"/>
            </a:endParaRPr>
          </a:p>
          <a:p>
            <a:pPr marL="0" lvl="0" indent="0" algn="l" rtl="0">
              <a:spcBef>
                <a:spcPts val="0"/>
              </a:spcBef>
              <a:spcAft>
                <a:spcPts val="0"/>
              </a:spcAft>
              <a:buNone/>
            </a:pPr>
            <a:endParaRPr sz="1100" dirty="0">
              <a:solidFill>
                <a:schemeClr val="accent3"/>
              </a:solidFill>
              <a:latin typeface="Lato"/>
              <a:ea typeface="Lato"/>
              <a:cs typeface="Lato"/>
              <a:sym typeface="Lato"/>
            </a:endParaRPr>
          </a:p>
          <a:p>
            <a:pPr marL="0" lvl="0" indent="0" algn="l" rtl="0">
              <a:spcBef>
                <a:spcPts val="0"/>
              </a:spcBef>
              <a:spcAft>
                <a:spcPts val="0"/>
              </a:spcAft>
              <a:buNone/>
            </a:pPr>
            <a:r>
              <a:rPr lang="en" sz="1100" dirty="0">
                <a:solidFill>
                  <a:schemeClr val="bg1"/>
                </a:solidFill>
                <a:latin typeface="Lato"/>
                <a:ea typeface="Lato"/>
                <a:cs typeface="Lato"/>
                <a:sym typeface="Lato"/>
              </a:rPr>
              <a:t>Employee Training</a:t>
            </a:r>
            <a:endParaRPr sz="1100" dirty="0">
              <a:solidFill>
                <a:schemeClr val="bg1"/>
              </a:solidFill>
              <a:latin typeface="Lato"/>
              <a:ea typeface="Lato"/>
              <a:cs typeface="Lato"/>
              <a:sym typeface="Lato"/>
            </a:endParaRPr>
          </a:p>
        </p:txBody>
      </p:sp>
      <p:cxnSp>
        <p:nvCxnSpPr>
          <p:cNvPr id="319" name="Google Shape;319;p41"/>
          <p:cNvCxnSpPr/>
          <p:nvPr/>
        </p:nvCxnSpPr>
        <p:spPr>
          <a:xfrm rot="10800000">
            <a:off x="6032625" y="2589375"/>
            <a:ext cx="1298100" cy="246600"/>
          </a:xfrm>
          <a:prstGeom prst="straightConnector1">
            <a:avLst/>
          </a:prstGeom>
          <a:noFill/>
          <a:ln w="9525" cap="flat" cmpd="sng">
            <a:solidFill>
              <a:srgbClr val="FF0000"/>
            </a:solidFill>
            <a:prstDash val="solid"/>
            <a:round/>
            <a:headEnd type="none" w="med" len="med"/>
            <a:tailEnd type="triangle" w="med" len="med"/>
          </a:ln>
        </p:spPr>
      </p:cxnSp>
      <p:cxnSp>
        <p:nvCxnSpPr>
          <p:cNvPr id="320" name="Google Shape;320;p41"/>
          <p:cNvCxnSpPr/>
          <p:nvPr/>
        </p:nvCxnSpPr>
        <p:spPr>
          <a:xfrm rot="10800000">
            <a:off x="5051625" y="2695300"/>
            <a:ext cx="2279100" cy="497700"/>
          </a:xfrm>
          <a:prstGeom prst="straightConnector1">
            <a:avLst/>
          </a:prstGeom>
          <a:noFill/>
          <a:ln w="9525" cap="flat" cmpd="sng">
            <a:solidFill>
              <a:srgbClr val="FF0000"/>
            </a:solidFill>
            <a:prstDash val="solid"/>
            <a:round/>
            <a:headEnd type="none" w="med" len="med"/>
            <a:tailEnd type="triangle" w="med" len="med"/>
          </a:ln>
        </p:spPr>
      </p:cxnSp>
      <p:sp>
        <p:nvSpPr>
          <p:cNvPr id="321" name="Google Shape;321;p41"/>
          <p:cNvSpPr txBox="1"/>
          <p:nvPr/>
        </p:nvSpPr>
        <p:spPr>
          <a:xfrm>
            <a:off x="7267200" y="3662324"/>
            <a:ext cx="1876800" cy="1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bg1"/>
                </a:solidFill>
                <a:latin typeface="Lato"/>
                <a:ea typeface="Lato"/>
                <a:cs typeface="Lato"/>
                <a:sym typeface="Lato"/>
              </a:rPr>
              <a:t>Project Management</a:t>
            </a:r>
            <a:endParaRPr sz="1100" dirty="0">
              <a:solidFill>
                <a:schemeClr val="bg1"/>
              </a:solidFill>
              <a:latin typeface="Lato"/>
              <a:ea typeface="Lato"/>
              <a:cs typeface="Lato"/>
              <a:sym typeface="Lato"/>
            </a:endParaRPr>
          </a:p>
          <a:p>
            <a:pPr marL="0" lvl="0" indent="0" algn="l" rtl="0">
              <a:spcBef>
                <a:spcPts val="0"/>
              </a:spcBef>
              <a:spcAft>
                <a:spcPts val="0"/>
              </a:spcAft>
              <a:buNone/>
            </a:pPr>
            <a:endParaRPr sz="1100" dirty="0">
              <a:solidFill>
                <a:schemeClr val="accent3"/>
              </a:solidFill>
              <a:latin typeface="Lato"/>
              <a:ea typeface="Lato"/>
              <a:cs typeface="Lato"/>
              <a:sym typeface="Lato"/>
            </a:endParaRPr>
          </a:p>
          <a:p>
            <a:pPr marL="0" lvl="0" indent="0" algn="l" rtl="0">
              <a:spcBef>
                <a:spcPts val="0"/>
              </a:spcBef>
              <a:spcAft>
                <a:spcPts val="0"/>
              </a:spcAft>
              <a:buNone/>
            </a:pPr>
            <a:r>
              <a:rPr lang="en" sz="1100" dirty="0">
                <a:solidFill>
                  <a:schemeClr val="bg1"/>
                </a:solidFill>
                <a:latin typeface="Lato"/>
                <a:ea typeface="Lato"/>
                <a:cs typeface="Lato"/>
                <a:sym typeface="Lato"/>
              </a:rPr>
              <a:t>Stakeholder Management</a:t>
            </a:r>
            <a:endParaRPr sz="1100" dirty="0">
              <a:solidFill>
                <a:schemeClr val="bg1"/>
              </a:solidFill>
              <a:latin typeface="Lato"/>
              <a:ea typeface="Lato"/>
              <a:cs typeface="Lato"/>
              <a:sym typeface="Lato"/>
            </a:endParaRPr>
          </a:p>
        </p:txBody>
      </p:sp>
      <p:cxnSp>
        <p:nvCxnSpPr>
          <p:cNvPr id="322" name="Google Shape;322;p41"/>
          <p:cNvCxnSpPr>
            <a:cxnSpLocks/>
          </p:cNvCxnSpPr>
          <p:nvPr/>
        </p:nvCxnSpPr>
        <p:spPr>
          <a:xfrm flipH="1">
            <a:off x="6801525" y="3852824"/>
            <a:ext cx="529200" cy="274726"/>
          </a:xfrm>
          <a:prstGeom prst="straightConnector1">
            <a:avLst/>
          </a:prstGeom>
          <a:noFill/>
          <a:ln w="9525" cap="flat" cmpd="sng">
            <a:solidFill>
              <a:srgbClr val="FF0000"/>
            </a:solidFill>
            <a:prstDash val="solid"/>
            <a:round/>
            <a:headEnd type="none" w="med" len="med"/>
            <a:tailEnd type="triangle" w="med" len="med"/>
          </a:ln>
        </p:spPr>
      </p:cxnSp>
      <p:cxnSp>
        <p:nvCxnSpPr>
          <p:cNvPr id="323" name="Google Shape;323;p41"/>
          <p:cNvCxnSpPr>
            <a:cxnSpLocks/>
          </p:cNvCxnSpPr>
          <p:nvPr/>
        </p:nvCxnSpPr>
        <p:spPr>
          <a:xfrm flipH="1">
            <a:off x="6787425" y="4193675"/>
            <a:ext cx="543300" cy="74800"/>
          </a:xfrm>
          <a:prstGeom prst="straightConnector1">
            <a:avLst/>
          </a:prstGeom>
          <a:noFill/>
          <a:ln w="9525" cap="flat" cmpd="sng">
            <a:solidFill>
              <a:srgbClr val="FF0000"/>
            </a:solidFill>
            <a:prstDash val="solid"/>
            <a:round/>
            <a:headEnd type="none" w="med" len="med"/>
            <a:tailEnd type="triangle" w="med" len="med"/>
          </a:ln>
        </p:spPr>
      </p:cxnSp>
      <p:sp>
        <p:nvSpPr>
          <p:cNvPr id="324" name="Google Shape;324;p41"/>
          <p:cNvSpPr txBox="1"/>
          <p:nvPr/>
        </p:nvSpPr>
        <p:spPr>
          <a:xfrm>
            <a:off x="7330725" y="4334025"/>
            <a:ext cx="1876800" cy="1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bg1"/>
                </a:solidFill>
                <a:latin typeface="Lato"/>
                <a:ea typeface="Lato"/>
                <a:cs typeface="Lato"/>
                <a:sym typeface="Lato"/>
              </a:rPr>
              <a:t>Event Management</a:t>
            </a:r>
            <a:endParaRPr sz="1100" dirty="0">
              <a:solidFill>
                <a:schemeClr val="bg1"/>
              </a:solidFill>
              <a:latin typeface="Lato"/>
              <a:ea typeface="Lato"/>
              <a:cs typeface="Lato"/>
              <a:sym typeface="Lato"/>
            </a:endParaRPr>
          </a:p>
          <a:p>
            <a:pPr marL="0" lvl="0" indent="0" algn="l" rtl="0">
              <a:spcBef>
                <a:spcPts val="0"/>
              </a:spcBef>
              <a:spcAft>
                <a:spcPts val="0"/>
              </a:spcAft>
              <a:buNone/>
            </a:pPr>
            <a:endParaRPr sz="1100" dirty="0">
              <a:solidFill>
                <a:schemeClr val="accent3"/>
              </a:solidFill>
              <a:latin typeface="Lato"/>
              <a:ea typeface="Lato"/>
              <a:cs typeface="Lato"/>
              <a:sym typeface="Lato"/>
            </a:endParaRPr>
          </a:p>
          <a:p>
            <a:pPr marL="0" lvl="0" indent="0" algn="l" rtl="0">
              <a:spcBef>
                <a:spcPts val="0"/>
              </a:spcBef>
              <a:spcAft>
                <a:spcPts val="0"/>
              </a:spcAft>
              <a:buNone/>
            </a:pPr>
            <a:endParaRPr sz="1100" dirty="0">
              <a:solidFill>
                <a:schemeClr val="accent3"/>
              </a:solidFill>
              <a:latin typeface="Lato"/>
              <a:ea typeface="Lato"/>
              <a:cs typeface="Lato"/>
              <a:sym typeface="Lato"/>
            </a:endParaRPr>
          </a:p>
        </p:txBody>
      </p:sp>
      <p:cxnSp>
        <p:nvCxnSpPr>
          <p:cNvPr id="325" name="Google Shape;325;p41"/>
          <p:cNvCxnSpPr>
            <a:cxnSpLocks/>
          </p:cNvCxnSpPr>
          <p:nvPr/>
        </p:nvCxnSpPr>
        <p:spPr>
          <a:xfrm flipH="1">
            <a:off x="6166500" y="4550700"/>
            <a:ext cx="1164225" cy="0"/>
          </a:xfrm>
          <a:prstGeom prst="straightConnector1">
            <a:avLst/>
          </a:prstGeom>
          <a:noFill/>
          <a:ln w="9525" cap="flat" cmpd="sng">
            <a:solidFill>
              <a:srgbClr val="FF0000"/>
            </a:solidFill>
            <a:prstDash val="solid"/>
            <a:round/>
            <a:headEnd type="none" w="med" len="med"/>
            <a:tailEnd type="triangle" w="med" len="med"/>
          </a:ln>
        </p:spPr>
      </p:cxnSp>
      <p:sp>
        <p:nvSpPr>
          <p:cNvPr id="326" name="Google Shape;326;p41"/>
          <p:cNvSpPr txBox="1"/>
          <p:nvPr/>
        </p:nvSpPr>
        <p:spPr>
          <a:xfrm>
            <a:off x="7391400" y="4841400"/>
            <a:ext cx="1876800" cy="1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solidFill>
                <a:schemeClr val="accent3"/>
              </a:solidFill>
              <a:latin typeface="Lato"/>
              <a:ea typeface="Lato"/>
              <a:cs typeface="Lato"/>
              <a:sym typeface="Lato"/>
            </a:endParaRPr>
          </a:p>
          <a:p>
            <a:pPr marL="0" lvl="0" indent="0" algn="l" rtl="0">
              <a:spcBef>
                <a:spcPts val="0"/>
              </a:spcBef>
              <a:spcAft>
                <a:spcPts val="0"/>
              </a:spcAft>
              <a:buNone/>
            </a:pPr>
            <a:endParaRPr sz="1100">
              <a:solidFill>
                <a:schemeClr val="accent3"/>
              </a:solidFill>
              <a:latin typeface="Lato"/>
              <a:ea typeface="Lato"/>
              <a:cs typeface="Lato"/>
              <a:sym typeface="Lato"/>
            </a:endParaRPr>
          </a:p>
          <a:p>
            <a:pPr marL="0" lvl="0" indent="0" algn="l" rtl="0">
              <a:spcBef>
                <a:spcPts val="0"/>
              </a:spcBef>
              <a:spcAft>
                <a:spcPts val="0"/>
              </a:spcAft>
              <a:buNone/>
            </a:pPr>
            <a:endParaRPr sz="1100">
              <a:solidFill>
                <a:schemeClr val="accent3"/>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1000"/>
                                        <p:tgtEl>
                                          <p:spTgt spid="3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2"/>
                                        </p:tgtEl>
                                        <p:attrNameLst>
                                          <p:attrName>style.visibility</p:attrName>
                                        </p:attrNameLst>
                                      </p:cBhvr>
                                      <p:to>
                                        <p:strVal val="visible"/>
                                      </p:to>
                                    </p:set>
                                    <p:animEffect transition="in" filter="fade">
                                      <p:cBhvr>
                                        <p:cTn id="12" dur="1000"/>
                                        <p:tgtEl>
                                          <p:spTgt spid="3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1000"/>
                                        <p:tgtEl>
                                          <p:spTgt spid="313"/>
                                        </p:tgtEl>
                                      </p:cBhvr>
                                    </p:animEffect>
                                  </p:childTnLst>
                                </p:cTn>
                              </p:par>
                              <p:par>
                                <p:cTn id="18" presetID="10" presetClass="entr" presetSubtype="0" fill="hold" nodeType="withEffect">
                                  <p:stCondLst>
                                    <p:cond delay="0"/>
                                  </p:stCondLst>
                                  <p:childTnLst>
                                    <p:set>
                                      <p:cBhvr>
                                        <p:cTn id="19" dur="1" fill="hold">
                                          <p:stCondLst>
                                            <p:cond delay="0"/>
                                          </p:stCondLst>
                                        </p:cTn>
                                        <p:tgtEl>
                                          <p:spTgt spid="315"/>
                                        </p:tgtEl>
                                        <p:attrNameLst>
                                          <p:attrName>style.visibility</p:attrName>
                                        </p:attrNameLst>
                                      </p:cBhvr>
                                      <p:to>
                                        <p:strVal val="visible"/>
                                      </p:to>
                                    </p:set>
                                    <p:animEffect transition="in" filter="fade">
                                      <p:cBhvr>
                                        <p:cTn id="20" dur="1000"/>
                                        <p:tgtEl>
                                          <p:spTgt spid="315"/>
                                        </p:tgtEl>
                                      </p:cBhvr>
                                    </p:animEffect>
                                  </p:childTnLst>
                                </p:cTn>
                              </p:par>
                              <p:par>
                                <p:cTn id="21" presetID="10" presetClass="entr" presetSubtype="0" fill="hold" nodeType="withEffect">
                                  <p:stCondLst>
                                    <p:cond delay="0"/>
                                  </p:stCondLst>
                                  <p:childTnLst>
                                    <p:set>
                                      <p:cBhvr>
                                        <p:cTn id="22" dur="1" fill="hold">
                                          <p:stCondLst>
                                            <p:cond delay="0"/>
                                          </p:stCondLst>
                                        </p:cTn>
                                        <p:tgtEl>
                                          <p:spTgt spid="316"/>
                                        </p:tgtEl>
                                        <p:attrNameLst>
                                          <p:attrName>style.visibility</p:attrName>
                                        </p:attrNameLst>
                                      </p:cBhvr>
                                      <p:to>
                                        <p:strVal val="visible"/>
                                      </p:to>
                                    </p:set>
                                    <p:animEffect transition="in" filter="fade">
                                      <p:cBhvr>
                                        <p:cTn id="23" dur="1000"/>
                                        <p:tgtEl>
                                          <p:spTgt spid="316"/>
                                        </p:tgtEl>
                                      </p:cBhvr>
                                    </p:animEffect>
                                  </p:childTnLst>
                                </p:cTn>
                              </p:par>
                              <p:par>
                                <p:cTn id="24" presetID="10" presetClass="entr" presetSubtype="0" fill="hold" nodeType="withEffect">
                                  <p:stCondLst>
                                    <p:cond delay="0"/>
                                  </p:stCondLst>
                                  <p:childTnLst>
                                    <p:set>
                                      <p:cBhvr>
                                        <p:cTn id="25" dur="1" fill="hold">
                                          <p:stCondLst>
                                            <p:cond delay="0"/>
                                          </p:stCondLst>
                                        </p:cTn>
                                        <p:tgtEl>
                                          <p:spTgt spid="317"/>
                                        </p:tgtEl>
                                        <p:attrNameLst>
                                          <p:attrName>style.visibility</p:attrName>
                                        </p:attrNameLst>
                                      </p:cBhvr>
                                      <p:to>
                                        <p:strVal val="visible"/>
                                      </p:to>
                                    </p:set>
                                    <p:animEffect transition="in" filter="fade">
                                      <p:cBhvr>
                                        <p:cTn id="26" dur="1000"/>
                                        <p:tgtEl>
                                          <p:spTgt spid="317"/>
                                        </p:tgtEl>
                                      </p:cBhvr>
                                    </p:animEffect>
                                  </p:childTnLst>
                                </p:cTn>
                              </p:par>
                              <p:par>
                                <p:cTn id="27" presetID="10" presetClass="entr" presetSubtype="0" fill="hold" nodeType="withEffect">
                                  <p:stCondLst>
                                    <p:cond delay="0"/>
                                  </p:stCondLst>
                                  <p:childTnLst>
                                    <p:set>
                                      <p:cBhvr>
                                        <p:cTn id="28" dur="1" fill="hold">
                                          <p:stCondLst>
                                            <p:cond delay="0"/>
                                          </p:stCondLst>
                                        </p:cTn>
                                        <p:tgtEl>
                                          <p:spTgt spid="314"/>
                                        </p:tgtEl>
                                        <p:attrNameLst>
                                          <p:attrName>style.visibility</p:attrName>
                                        </p:attrNameLst>
                                      </p:cBhvr>
                                      <p:to>
                                        <p:strVal val="visible"/>
                                      </p:to>
                                    </p:set>
                                    <p:animEffect transition="in" filter="fade">
                                      <p:cBhvr>
                                        <p:cTn id="29" dur="1000"/>
                                        <p:tgtEl>
                                          <p:spTgt spid="3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8"/>
                                        </p:tgtEl>
                                        <p:attrNameLst>
                                          <p:attrName>style.visibility</p:attrName>
                                        </p:attrNameLst>
                                      </p:cBhvr>
                                      <p:to>
                                        <p:strVal val="visible"/>
                                      </p:to>
                                    </p:set>
                                    <p:animEffect transition="in" filter="fade">
                                      <p:cBhvr>
                                        <p:cTn id="34" dur="1000"/>
                                        <p:tgtEl>
                                          <p:spTgt spid="318"/>
                                        </p:tgtEl>
                                      </p:cBhvr>
                                    </p:animEffect>
                                  </p:childTnLst>
                                </p:cTn>
                              </p:par>
                              <p:par>
                                <p:cTn id="35" presetID="10" presetClass="entr" presetSubtype="0" fill="hold" nodeType="withEffect">
                                  <p:stCondLst>
                                    <p:cond delay="0"/>
                                  </p:stCondLst>
                                  <p:childTnLst>
                                    <p:set>
                                      <p:cBhvr>
                                        <p:cTn id="36" dur="1" fill="hold">
                                          <p:stCondLst>
                                            <p:cond delay="0"/>
                                          </p:stCondLst>
                                        </p:cTn>
                                        <p:tgtEl>
                                          <p:spTgt spid="319"/>
                                        </p:tgtEl>
                                        <p:attrNameLst>
                                          <p:attrName>style.visibility</p:attrName>
                                        </p:attrNameLst>
                                      </p:cBhvr>
                                      <p:to>
                                        <p:strVal val="visible"/>
                                      </p:to>
                                    </p:set>
                                    <p:animEffect transition="in" filter="fade">
                                      <p:cBhvr>
                                        <p:cTn id="37" dur="1000"/>
                                        <p:tgtEl>
                                          <p:spTgt spid="319"/>
                                        </p:tgtEl>
                                      </p:cBhvr>
                                    </p:animEffect>
                                  </p:childTnLst>
                                </p:cTn>
                              </p:par>
                              <p:par>
                                <p:cTn id="38" presetID="10" presetClass="entr" presetSubtype="0" fill="hold" nodeType="withEffect">
                                  <p:stCondLst>
                                    <p:cond delay="0"/>
                                  </p:stCondLst>
                                  <p:childTnLst>
                                    <p:set>
                                      <p:cBhvr>
                                        <p:cTn id="39" dur="1" fill="hold">
                                          <p:stCondLst>
                                            <p:cond delay="0"/>
                                          </p:stCondLst>
                                        </p:cTn>
                                        <p:tgtEl>
                                          <p:spTgt spid="320"/>
                                        </p:tgtEl>
                                        <p:attrNameLst>
                                          <p:attrName>style.visibility</p:attrName>
                                        </p:attrNameLst>
                                      </p:cBhvr>
                                      <p:to>
                                        <p:strVal val="visible"/>
                                      </p:to>
                                    </p:set>
                                    <p:animEffect transition="in" filter="fade">
                                      <p:cBhvr>
                                        <p:cTn id="40" dur="1000"/>
                                        <p:tgtEl>
                                          <p:spTgt spid="320"/>
                                        </p:tgtEl>
                                      </p:cBhvr>
                                    </p:animEffect>
                                  </p:childTnLst>
                                </p:cTn>
                              </p:par>
                              <p:par>
                                <p:cTn id="41" presetID="10" presetClass="entr" presetSubtype="0" fill="hold" nodeType="withEffect">
                                  <p:stCondLst>
                                    <p:cond delay="0"/>
                                  </p:stCondLst>
                                  <p:childTnLst>
                                    <p:set>
                                      <p:cBhvr>
                                        <p:cTn id="42" dur="1" fill="hold">
                                          <p:stCondLst>
                                            <p:cond delay="0"/>
                                          </p:stCondLst>
                                        </p:cTn>
                                        <p:tgtEl>
                                          <p:spTgt spid="322"/>
                                        </p:tgtEl>
                                        <p:attrNameLst>
                                          <p:attrName>style.visibility</p:attrName>
                                        </p:attrNameLst>
                                      </p:cBhvr>
                                      <p:to>
                                        <p:strVal val="visible"/>
                                      </p:to>
                                    </p:set>
                                    <p:animEffect transition="in" filter="fade">
                                      <p:cBhvr>
                                        <p:cTn id="43" dur="1000"/>
                                        <p:tgtEl>
                                          <p:spTgt spid="322"/>
                                        </p:tgtEl>
                                      </p:cBhvr>
                                    </p:animEffect>
                                  </p:childTnLst>
                                </p:cTn>
                              </p:par>
                              <p:par>
                                <p:cTn id="44" presetID="10" presetClass="entr" presetSubtype="0" fill="hold" nodeType="withEffect">
                                  <p:stCondLst>
                                    <p:cond delay="0"/>
                                  </p:stCondLst>
                                  <p:childTnLst>
                                    <p:set>
                                      <p:cBhvr>
                                        <p:cTn id="45" dur="1" fill="hold">
                                          <p:stCondLst>
                                            <p:cond delay="0"/>
                                          </p:stCondLst>
                                        </p:cTn>
                                        <p:tgtEl>
                                          <p:spTgt spid="323"/>
                                        </p:tgtEl>
                                        <p:attrNameLst>
                                          <p:attrName>style.visibility</p:attrName>
                                        </p:attrNameLst>
                                      </p:cBhvr>
                                      <p:to>
                                        <p:strVal val="visible"/>
                                      </p:to>
                                    </p:set>
                                    <p:animEffect transition="in" filter="fade">
                                      <p:cBhvr>
                                        <p:cTn id="46" dur="1000"/>
                                        <p:tgtEl>
                                          <p:spTgt spid="323"/>
                                        </p:tgtEl>
                                      </p:cBhvr>
                                    </p:animEffect>
                                  </p:childTnLst>
                                </p:cTn>
                              </p:par>
                              <p:par>
                                <p:cTn id="47" presetID="10" presetClass="entr" presetSubtype="0" fill="hold" nodeType="withEffect">
                                  <p:stCondLst>
                                    <p:cond delay="0"/>
                                  </p:stCondLst>
                                  <p:childTnLst>
                                    <p:set>
                                      <p:cBhvr>
                                        <p:cTn id="48" dur="1" fill="hold">
                                          <p:stCondLst>
                                            <p:cond delay="0"/>
                                          </p:stCondLst>
                                        </p:cTn>
                                        <p:tgtEl>
                                          <p:spTgt spid="325"/>
                                        </p:tgtEl>
                                        <p:attrNameLst>
                                          <p:attrName>style.visibility</p:attrName>
                                        </p:attrNameLst>
                                      </p:cBhvr>
                                      <p:to>
                                        <p:strVal val="visible"/>
                                      </p:to>
                                    </p:set>
                                    <p:animEffect transition="in" filter="fade">
                                      <p:cBhvr>
                                        <p:cTn id="49" dur="1000"/>
                                        <p:tgtEl>
                                          <p:spTgt spid="325"/>
                                        </p:tgtEl>
                                      </p:cBhvr>
                                    </p:animEffect>
                                  </p:childTnLst>
                                </p:cTn>
                              </p:par>
                              <p:par>
                                <p:cTn id="50" presetID="10" presetClass="entr" presetSubtype="0" fill="hold" nodeType="withEffect">
                                  <p:stCondLst>
                                    <p:cond delay="0"/>
                                  </p:stCondLst>
                                  <p:childTnLst>
                                    <p:set>
                                      <p:cBhvr>
                                        <p:cTn id="51" dur="1" fill="hold">
                                          <p:stCondLst>
                                            <p:cond delay="0"/>
                                          </p:stCondLst>
                                        </p:cTn>
                                        <p:tgtEl>
                                          <p:spTgt spid="321"/>
                                        </p:tgtEl>
                                        <p:attrNameLst>
                                          <p:attrName>style.visibility</p:attrName>
                                        </p:attrNameLst>
                                      </p:cBhvr>
                                      <p:to>
                                        <p:strVal val="visible"/>
                                      </p:to>
                                    </p:set>
                                    <p:animEffect transition="in" filter="fade">
                                      <p:cBhvr>
                                        <p:cTn id="52" dur="1000"/>
                                        <p:tgtEl>
                                          <p:spTgt spid="3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4"/>
                                        </p:tgtEl>
                                        <p:attrNameLst>
                                          <p:attrName>style.visibility</p:attrName>
                                        </p:attrNameLst>
                                      </p:cBhvr>
                                      <p:to>
                                        <p:strVal val="visible"/>
                                      </p:to>
                                    </p:set>
                                    <p:animEffect transition="in" filter="fade">
                                      <p:cBhvr>
                                        <p:cTn id="57" dur="10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2"/>
          <p:cNvSpPr txBox="1">
            <a:spLocks noGrp="1"/>
          </p:cNvSpPr>
          <p:nvPr>
            <p:ph type="ctrTitle"/>
          </p:nvPr>
        </p:nvSpPr>
        <p:spPr>
          <a:xfrm>
            <a:off x="-1" y="39514"/>
            <a:ext cx="8395925" cy="6215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t>Profiles with endorsed skills get 31x more messages</a:t>
            </a:r>
            <a:endParaRPr sz="2400" dirty="0"/>
          </a:p>
        </p:txBody>
      </p:sp>
      <p:sp>
        <p:nvSpPr>
          <p:cNvPr id="332" name="Google Shape;332;p42"/>
          <p:cNvSpPr txBox="1"/>
          <p:nvPr/>
        </p:nvSpPr>
        <p:spPr>
          <a:xfrm>
            <a:off x="189264" y="661064"/>
            <a:ext cx="3677100" cy="89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latin typeface="Lato"/>
                <a:ea typeface="Lato"/>
                <a:cs typeface="Lato"/>
                <a:sym typeface="Lato"/>
              </a:rPr>
              <a:t>Ask friends &amp; family to endorse  top skills</a:t>
            </a:r>
            <a:endParaRPr sz="1400" dirty="0">
              <a:latin typeface="Lato"/>
              <a:ea typeface="Lato"/>
              <a:cs typeface="Lato"/>
              <a:sym typeface="Lato"/>
            </a:endParaRPr>
          </a:p>
          <a:p>
            <a:pPr marL="0" lvl="0" indent="0" algn="l" rtl="0">
              <a:spcBef>
                <a:spcPts val="0"/>
              </a:spcBef>
              <a:spcAft>
                <a:spcPts val="0"/>
              </a:spcAft>
              <a:buNone/>
            </a:pPr>
            <a:endParaRPr sz="1400" dirty="0">
              <a:latin typeface="Lato"/>
              <a:ea typeface="Lato"/>
              <a:cs typeface="Lato"/>
              <a:sym typeface="Lato"/>
            </a:endParaRPr>
          </a:p>
          <a:p>
            <a:pPr marL="0" lvl="0" indent="0" algn="l" rtl="0">
              <a:spcBef>
                <a:spcPts val="0"/>
              </a:spcBef>
              <a:spcAft>
                <a:spcPts val="0"/>
              </a:spcAft>
              <a:buNone/>
            </a:pPr>
            <a:r>
              <a:rPr lang="en" sz="1400" dirty="0">
                <a:latin typeface="Lato"/>
                <a:ea typeface="Lato"/>
                <a:cs typeface="Lato"/>
                <a:sym typeface="Lato"/>
              </a:rPr>
              <a:t>Then endorse other people’s skills, starting with prior classmates, people you served with, etc. </a:t>
            </a:r>
            <a:endParaRPr sz="1400" dirty="0">
              <a:latin typeface="Lato"/>
              <a:ea typeface="Lato"/>
              <a:cs typeface="Lato"/>
              <a:sym typeface="Lato"/>
            </a:endParaRPr>
          </a:p>
          <a:p>
            <a:pPr marL="0" lvl="0" indent="0" algn="l" rtl="0">
              <a:spcBef>
                <a:spcPts val="0"/>
              </a:spcBef>
              <a:spcAft>
                <a:spcPts val="0"/>
              </a:spcAft>
              <a:buNone/>
            </a:pPr>
            <a:endParaRPr sz="1400" dirty="0">
              <a:latin typeface="Lato"/>
              <a:ea typeface="Lato"/>
              <a:cs typeface="Lato"/>
              <a:sym typeface="Lato"/>
            </a:endParaRPr>
          </a:p>
          <a:p>
            <a:pPr marL="0" lvl="0" indent="0" algn="l" rtl="0">
              <a:spcBef>
                <a:spcPts val="0"/>
              </a:spcBef>
              <a:spcAft>
                <a:spcPts val="0"/>
              </a:spcAft>
              <a:buNone/>
            </a:pPr>
            <a:r>
              <a:rPr lang="en" sz="1400" dirty="0">
                <a:latin typeface="Lato"/>
                <a:ea typeface="Lato"/>
                <a:cs typeface="Lato"/>
                <a:sym typeface="Lato"/>
              </a:rPr>
              <a:t>Send a note once you’ve endorsed them (but don’t ask for an endorsement back)!</a:t>
            </a:r>
            <a:endParaRPr sz="1400" dirty="0">
              <a:latin typeface="Lato"/>
              <a:ea typeface="Lato"/>
              <a:cs typeface="Lato"/>
              <a:sym typeface="Lato"/>
            </a:endParaRPr>
          </a:p>
          <a:p>
            <a:pPr marL="0" lvl="0" indent="0" algn="l" rtl="0">
              <a:spcBef>
                <a:spcPts val="0"/>
              </a:spcBef>
              <a:spcAft>
                <a:spcPts val="0"/>
              </a:spcAft>
              <a:buNone/>
            </a:pPr>
            <a:endParaRPr dirty="0">
              <a:latin typeface="Lato"/>
              <a:ea typeface="Lato"/>
              <a:cs typeface="Lato"/>
              <a:sym typeface="Lato"/>
            </a:endParaRPr>
          </a:p>
        </p:txBody>
      </p:sp>
      <p:sp>
        <p:nvSpPr>
          <p:cNvPr id="333" name="Google Shape;333;p42"/>
          <p:cNvSpPr txBox="1"/>
          <p:nvPr/>
        </p:nvSpPr>
        <p:spPr>
          <a:xfrm>
            <a:off x="7391400" y="4841400"/>
            <a:ext cx="1876800" cy="1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solidFill>
                <a:schemeClr val="accent3"/>
              </a:solidFill>
              <a:latin typeface="Lato"/>
              <a:ea typeface="Lato"/>
              <a:cs typeface="Lato"/>
              <a:sym typeface="Lato"/>
            </a:endParaRPr>
          </a:p>
          <a:p>
            <a:pPr marL="0" lvl="0" indent="0" algn="l" rtl="0">
              <a:spcBef>
                <a:spcPts val="0"/>
              </a:spcBef>
              <a:spcAft>
                <a:spcPts val="0"/>
              </a:spcAft>
              <a:buNone/>
            </a:pPr>
            <a:endParaRPr sz="1100">
              <a:solidFill>
                <a:schemeClr val="accent3"/>
              </a:solidFill>
              <a:latin typeface="Lato"/>
              <a:ea typeface="Lato"/>
              <a:cs typeface="Lato"/>
              <a:sym typeface="Lato"/>
            </a:endParaRPr>
          </a:p>
          <a:p>
            <a:pPr marL="0" lvl="0" indent="0" algn="l" rtl="0">
              <a:spcBef>
                <a:spcPts val="0"/>
              </a:spcBef>
              <a:spcAft>
                <a:spcPts val="0"/>
              </a:spcAft>
              <a:buNone/>
            </a:pPr>
            <a:endParaRPr sz="1100">
              <a:solidFill>
                <a:schemeClr val="accent3"/>
              </a:solidFill>
              <a:latin typeface="Lato"/>
              <a:ea typeface="Lato"/>
              <a:cs typeface="Lato"/>
              <a:sym typeface="Lato"/>
            </a:endParaRPr>
          </a:p>
        </p:txBody>
      </p:sp>
      <p:pic>
        <p:nvPicPr>
          <p:cNvPr id="334" name="Google Shape;334;p42"/>
          <p:cNvPicPr preferRelativeResize="0"/>
          <p:nvPr/>
        </p:nvPicPr>
        <p:blipFill>
          <a:blip r:embed="rId3">
            <a:alphaModFix/>
          </a:blip>
          <a:stretch>
            <a:fillRect/>
          </a:stretch>
        </p:blipFill>
        <p:spPr>
          <a:xfrm>
            <a:off x="269054" y="2571750"/>
            <a:ext cx="3375375" cy="1746950"/>
          </a:xfrm>
          <a:prstGeom prst="rect">
            <a:avLst/>
          </a:prstGeom>
          <a:noFill/>
          <a:ln>
            <a:noFill/>
          </a:ln>
        </p:spPr>
      </p:pic>
      <p:sp>
        <p:nvSpPr>
          <p:cNvPr id="335" name="Google Shape;335;p42"/>
          <p:cNvSpPr txBox="1"/>
          <p:nvPr/>
        </p:nvSpPr>
        <p:spPr>
          <a:xfrm>
            <a:off x="269054" y="4258700"/>
            <a:ext cx="3090300" cy="1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i="1" dirty="0">
                <a:latin typeface="Lato"/>
                <a:ea typeface="Lato"/>
                <a:cs typeface="Lato"/>
                <a:sym typeface="Lato"/>
              </a:rPr>
              <a:t>Template from CultivatedCulture</a:t>
            </a:r>
            <a:endParaRPr sz="600" i="1" dirty="0">
              <a:latin typeface="Lato"/>
              <a:ea typeface="Lato"/>
              <a:cs typeface="Lato"/>
              <a:sym typeface="Lato"/>
            </a:endParaRPr>
          </a:p>
        </p:txBody>
      </p:sp>
      <p:pic>
        <p:nvPicPr>
          <p:cNvPr id="336" name="Google Shape;336;p42"/>
          <p:cNvPicPr preferRelativeResize="0"/>
          <p:nvPr/>
        </p:nvPicPr>
        <p:blipFill>
          <a:blip r:embed="rId4">
            <a:alphaModFix/>
          </a:blip>
          <a:stretch>
            <a:fillRect/>
          </a:stretch>
        </p:blipFill>
        <p:spPr>
          <a:xfrm>
            <a:off x="4923125" y="752275"/>
            <a:ext cx="3472800" cy="4176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p:cTn id="7" dur="1000"/>
                                        <p:tgtEl>
                                          <p:spTgt spid="3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4"/>
                                        </p:tgtEl>
                                        <p:attrNameLst>
                                          <p:attrName>style.visibility</p:attrName>
                                        </p:attrNameLst>
                                      </p:cBhvr>
                                      <p:to>
                                        <p:strVal val="visible"/>
                                      </p:to>
                                    </p:set>
                                    <p:animEffect transition="in" filter="fade">
                                      <p:cBhvr>
                                        <p:cTn id="12" dur="1000"/>
                                        <p:tgtEl>
                                          <p:spTgt spid="334"/>
                                        </p:tgtEl>
                                      </p:cBhvr>
                                    </p:animEffect>
                                  </p:childTnLst>
                                </p:cTn>
                              </p:par>
                              <p:par>
                                <p:cTn id="13" presetID="10" presetClass="entr" presetSubtype="0" fill="hold" nodeType="withEffect">
                                  <p:stCondLst>
                                    <p:cond delay="0"/>
                                  </p:stCondLst>
                                  <p:childTnLst>
                                    <p:set>
                                      <p:cBhvr>
                                        <p:cTn id="14" dur="1" fill="hold">
                                          <p:stCondLst>
                                            <p:cond delay="0"/>
                                          </p:stCondLst>
                                        </p:cTn>
                                        <p:tgtEl>
                                          <p:spTgt spid="335"/>
                                        </p:tgtEl>
                                        <p:attrNameLst>
                                          <p:attrName>style.visibility</p:attrName>
                                        </p:attrNameLst>
                                      </p:cBhvr>
                                      <p:to>
                                        <p:strVal val="visible"/>
                                      </p:to>
                                    </p:set>
                                    <p:animEffect transition="in" filter="fade">
                                      <p:cBhvr>
                                        <p:cTn id="15" dur="1000"/>
                                        <p:tgtEl>
                                          <p:spTgt spid="3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36"/>
                                        </p:tgtEl>
                                        <p:attrNameLst>
                                          <p:attrName>style.visibility</p:attrName>
                                        </p:attrNameLst>
                                      </p:cBhvr>
                                      <p:to>
                                        <p:strVal val="visible"/>
                                      </p:to>
                                    </p:set>
                                    <p:animEffect transition="in" filter="fade">
                                      <p:cBhvr>
                                        <p:cTn id="20" dur="100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3" name="Title 2">
            <a:extLst>
              <a:ext uri="{FF2B5EF4-FFF2-40B4-BE49-F238E27FC236}">
                <a16:creationId xmlns:a16="http://schemas.microsoft.com/office/drawing/2014/main" id="{3848EA89-FA79-B02E-6C09-144CC9AB909C}"/>
              </a:ext>
            </a:extLst>
          </p:cNvPr>
          <p:cNvSpPr>
            <a:spLocks noGrp="1"/>
          </p:cNvSpPr>
          <p:nvPr>
            <p:ph type="ctrTitle"/>
          </p:nvPr>
        </p:nvSpPr>
        <p:spPr>
          <a:xfrm>
            <a:off x="1117214" y="332006"/>
            <a:ext cx="6925732" cy="373949"/>
          </a:xfrm>
        </p:spPr>
        <p:txBody>
          <a:bodyPr/>
          <a:lstStyle/>
          <a:p>
            <a:r>
              <a:rPr lang="en-US" dirty="0"/>
              <a:t>LinkedIn</a:t>
            </a:r>
          </a:p>
        </p:txBody>
      </p:sp>
      <p:cxnSp>
        <p:nvCxnSpPr>
          <p:cNvPr id="5" name="Google Shape;67;p16">
            <a:extLst>
              <a:ext uri="{FF2B5EF4-FFF2-40B4-BE49-F238E27FC236}">
                <a16:creationId xmlns:a16="http://schemas.microsoft.com/office/drawing/2014/main" id="{81398780-1BCA-029F-C9DB-FA59E4AC983F}"/>
              </a:ext>
            </a:extLst>
          </p:cNvPr>
          <p:cNvCxnSpPr/>
          <p:nvPr/>
        </p:nvCxnSpPr>
        <p:spPr>
          <a:xfrm>
            <a:off x="4892725" y="1809750"/>
            <a:ext cx="3632100" cy="0"/>
          </a:xfrm>
          <a:prstGeom prst="straightConnector1">
            <a:avLst/>
          </a:prstGeom>
          <a:noFill/>
          <a:ln w="9525" cap="flat" cmpd="sng">
            <a:solidFill>
              <a:srgbClr val="EFEFEF"/>
            </a:solidFill>
            <a:prstDash val="solid"/>
            <a:round/>
            <a:headEnd type="none" w="med" len="med"/>
            <a:tailEnd type="none" w="med" len="med"/>
          </a:ln>
        </p:spPr>
      </p:cxnSp>
      <p:cxnSp>
        <p:nvCxnSpPr>
          <p:cNvPr id="6" name="Google Shape;68;p16">
            <a:extLst>
              <a:ext uri="{FF2B5EF4-FFF2-40B4-BE49-F238E27FC236}">
                <a16:creationId xmlns:a16="http://schemas.microsoft.com/office/drawing/2014/main" id="{CEBFC6A9-86BD-628B-53F1-A95453970FA7}"/>
              </a:ext>
            </a:extLst>
          </p:cNvPr>
          <p:cNvCxnSpPr/>
          <p:nvPr/>
        </p:nvCxnSpPr>
        <p:spPr>
          <a:xfrm>
            <a:off x="4892725" y="2310765"/>
            <a:ext cx="3632100" cy="0"/>
          </a:xfrm>
          <a:prstGeom prst="straightConnector1">
            <a:avLst/>
          </a:prstGeom>
          <a:noFill/>
          <a:ln w="9525" cap="flat" cmpd="sng">
            <a:solidFill>
              <a:srgbClr val="EFEFEF"/>
            </a:solidFill>
            <a:prstDash val="solid"/>
            <a:round/>
            <a:headEnd type="none" w="med" len="med"/>
            <a:tailEnd type="none" w="med" len="med"/>
          </a:ln>
        </p:spPr>
      </p:cxnSp>
      <p:cxnSp>
        <p:nvCxnSpPr>
          <p:cNvPr id="7" name="Google Shape;69;p16">
            <a:extLst>
              <a:ext uri="{FF2B5EF4-FFF2-40B4-BE49-F238E27FC236}">
                <a16:creationId xmlns:a16="http://schemas.microsoft.com/office/drawing/2014/main" id="{557B068F-AF72-3EE4-7036-29D3853E86BD}"/>
              </a:ext>
            </a:extLst>
          </p:cNvPr>
          <p:cNvCxnSpPr/>
          <p:nvPr/>
        </p:nvCxnSpPr>
        <p:spPr>
          <a:xfrm>
            <a:off x="4892725" y="2811780"/>
            <a:ext cx="3632100" cy="0"/>
          </a:xfrm>
          <a:prstGeom prst="straightConnector1">
            <a:avLst/>
          </a:prstGeom>
          <a:noFill/>
          <a:ln w="9525" cap="flat" cmpd="sng">
            <a:solidFill>
              <a:srgbClr val="EFEFEF"/>
            </a:solidFill>
            <a:prstDash val="solid"/>
            <a:round/>
            <a:headEnd type="none" w="med" len="med"/>
            <a:tailEnd type="none" w="med" len="med"/>
          </a:ln>
        </p:spPr>
      </p:cxnSp>
      <p:cxnSp>
        <p:nvCxnSpPr>
          <p:cNvPr id="8" name="Google Shape;70;p16">
            <a:extLst>
              <a:ext uri="{FF2B5EF4-FFF2-40B4-BE49-F238E27FC236}">
                <a16:creationId xmlns:a16="http://schemas.microsoft.com/office/drawing/2014/main" id="{974EF709-4B39-6523-6839-16F692F3C1C2}"/>
              </a:ext>
            </a:extLst>
          </p:cNvPr>
          <p:cNvCxnSpPr/>
          <p:nvPr/>
        </p:nvCxnSpPr>
        <p:spPr>
          <a:xfrm>
            <a:off x="4892725" y="3312795"/>
            <a:ext cx="3632100" cy="0"/>
          </a:xfrm>
          <a:prstGeom prst="straightConnector1">
            <a:avLst/>
          </a:prstGeom>
          <a:noFill/>
          <a:ln w="9525" cap="flat" cmpd="sng">
            <a:solidFill>
              <a:srgbClr val="EFEFEF"/>
            </a:solidFill>
            <a:prstDash val="solid"/>
            <a:round/>
            <a:headEnd type="none" w="med" len="med"/>
            <a:tailEnd type="none" w="med" len="med"/>
          </a:ln>
        </p:spPr>
      </p:cxnSp>
      <p:cxnSp>
        <p:nvCxnSpPr>
          <p:cNvPr id="9" name="Google Shape;71;p16">
            <a:extLst>
              <a:ext uri="{FF2B5EF4-FFF2-40B4-BE49-F238E27FC236}">
                <a16:creationId xmlns:a16="http://schemas.microsoft.com/office/drawing/2014/main" id="{F690A036-5405-588E-B09C-5F5EDFED1F8D}"/>
              </a:ext>
            </a:extLst>
          </p:cNvPr>
          <p:cNvCxnSpPr/>
          <p:nvPr/>
        </p:nvCxnSpPr>
        <p:spPr>
          <a:xfrm>
            <a:off x="4892725" y="3813810"/>
            <a:ext cx="3632100" cy="0"/>
          </a:xfrm>
          <a:prstGeom prst="straightConnector1">
            <a:avLst/>
          </a:prstGeom>
          <a:noFill/>
          <a:ln w="9525" cap="flat" cmpd="sng">
            <a:solidFill>
              <a:srgbClr val="EFEFEF"/>
            </a:solidFill>
            <a:prstDash val="solid"/>
            <a:round/>
            <a:headEnd type="none" w="med" len="med"/>
            <a:tailEnd type="none" w="med" len="med"/>
          </a:ln>
        </p:spPr>
      </p:cxnSp>
      <p:cxnSp>
        <p:nvCxnSpPr>
          <p:cNvPr id="10" name="Google Shape;72;p16">
            <a:extLst>
              <a:ext uri="{FF2B5EF4-FFF2-40B4-BE49-F238E27FC236}">
                <a16:creationId xmlns:a16="http://schemas.microsoft.com/office/drawing/2014/main" id="{26E762D3-845E-3FEC-02F0-DAEE375EE244}"/>
              </a:ext>
            </a:extLst>
          </p:cNvPr>
          <p:cNvCxnSpPr/>
          <p:nvPr/>
        </p:nvCxnSpPr>
        <p:spPr>
          <a:xfrm>
            <a:off x="4892725" y="4314825"/>
            <a:ext cx="3632100" cy="0"/>
          </a:xfrm>
          <a:prstGeom prst="straightConnector1">
            <a:avLst/>
          </a:prstGeom>
          <a:noFill/>
          <a:ln w="9525" cap="flat" cmpd="sng">
            <a:solidFill>
              <a:srgbClr val="EFEFEF"/>
            </a:solidFill>
            <a:prstDash val="solid"/>
            <a:round/>
            <a:headEnd type="none" w="med" len="med"/>
            <a:tailEnd type="none" w="med" len="med"/>
          </a:ln>
        </p:spPr>
      </p:cxnSp>
      <p:sp>
        <p:nvSpPr>
          <p:cNvPr id="11" name="Google Shape;73;p16">
            <a:extLst>
              <a:ext uri="{FF2B5EF4-FFF2-40B4-BE49-F238E27FC236}">
                <a16:creationId xmlns:a16="http://schemas.microsoft.com/office/drawing/2014/main" id="{9AF5F374-FEB3-2EEB-43EA-47216EB2C5E1}"/>
              </a:ext>
            </a:extLst>
          </p:cNvPr>
          <p:cNvSpPr txBox="1"/>
          <p:nvPr/>
        </p:nvSpPr>
        <p:spPr>
          <a:xfrm>
            <a:off x="4892725" y="1383175"/>
            <a:ext cx="2482500" cy="331200"/>
          </a:xfrm>
          <a:prstGeom prst="rect">
            <a:avLst/>
          </a:prstGeom>
          <a:noFill/>
          <a:ln>
            <a:noFill/>
          </a:ln>
        </p:spPr>
        <p:txBody>
          <a:bodyPr spcFirstLastPara="1" wrap="square" lIns="50800" tIns="50800" rIns="50800" bIns="50800" anchor="t" anchorCtr="0">
            <a:noAutofit/>
          </a:bodyPr>
          <a:lstStyle/>
          <a:p>
            <a:pPr>
              <a:lnSpc>
                <a:spcPct val="220000"/>
              </a:lnSpc>
            </a:pPr>
            <a:r>
              <a:rPr lang="en" sz="1500">
                <a:solidFill>
                  <a:srgbClr val="C9B991"/>
                </a:solidFill>
                <a:latin typeface="Lato"/>
                <a:ea typeface="Lato"/>
                <a:cs typeface="Lato"/>
                <a:sym typeface="Lato"/>
              </a:rPr>
              <a:t>Why use LinkedIn? </a:t>
            </a:r>
            <a:endParaRPr sz="1500">
              <a:solidFill>
                <a:srgbClr val="C9B991"/>
              </a:solidFill>
              <a:latin typeface="Lato"/>
              <a:ea typeface="Lato"/>
              <a:cs typeface="Lato"/>
              <a:sym typeface="Lato"/>
            </a:endParaRPr>
          </a:p>
        </p:txBody>
      </p:sp>
      <p:sp>
        <p:nvSpPr>
          <p:cNvPr id="12" name="Google Shape;74;p16">
            <a:extLst>
              <a:ext uri="{FF2B5EF4-FFF2-40B4-BE49-F238E27FC236}">
                <a16:creationId xmlns:a16="http://schemas.microsoft.com/office/drawing/2014/main" id="{AAB8E4F3-2BEE-69DA-7410-1288E62841C2}"/>
              </a:ext>
            </a:extLst>
          </p:cNvPr>
          <p:cNvSpPr txBox="1"/>
          <p:nvPr/>
        </p:nvSpPr>
        <p:spPr>
          <a:xfrm>
            <a:off x="4869384" y="1878462"/>
            <a:ext cx="3357657" cy="331200"/>
          </a:xfrm>
          <a:prstGeom prst="rect">
            <a:avLst/>
          </a:prstGeom>
          <a:noFill/>
          <a:ln>
            <a:noFill/>
          </a:ln>
        </p:spPr>
        <p:txBody>
          <a:bodyPr spcFirstLastPara="1" wrap="square" lIns="50800" tIns="50800" rIns="50800" bIns="50800" anchor="t" anchorCtr="0">
            <a:noAutofit/>
          </a:bodyPr>
          <a:lstStyle/>
          <a:p>
            <a:pPr>
              <a:lnSpc>
                <a:spcPct val="220000"/>
              </a:lnSpc>
            </a:pPr>
            <a:r>
              <a:rPr lang="en" sz="1500" dirty="0">
                <a:solidFill>
                  <a:srgbClr val="C9B991"/>
                </a:solidFill>
                <a:latin typeface="Lato"/>
                <a:ea typeface="Lato"/>
                <a:cs typeface="Lato"/>
                <a:sym typeface="Lato"/>
              </a:rPr>
              <a:t>Defense: Help Hiring Teams Find You</a:t>
            </a:r>
            <a:endParaRPr sz="1500" dirty="0">
              <a:solidFill>
                <a:srgbClr val="C9B991"/>
              </a:solidFill>
              <a:latin typeface="Lato"/>
              <a:ea typeface="Lato"/>
              <a:cs typeface="Lato"/>
              <a:sym typeface="Lato"/>
            </a:endParaRPr>
          </a:p>
        </p:txBody>
      </p:sp>
      <p:sp>
        <p:nvSpPr>
          <p:cNvPr id="13" name="Google Shape;75;p16">
            <a:extLst>
              <a:ext uri="{FF2B5EF4-FFF2-40B4-BE49-F238E27FC236}">
                <a16:creationId xmlns:a16="http://schemas.microsoft.com/office/drawing/2014/main" id="{38DF65D9-697D-5BFD-3E2F-32A32C7674DD}"/>
              </a:ext>
            </a:extLst>
          </p:cNvPr>
          <p:cNvSpPr txBox="1"/>
          <p:nvPr/>
        </p:nvSpPr>
        <p:spPr>
          <a:xfrm>
            <a:off x="4892725" y="2379476"/>
            <a:ext cx="3228900" cy="331200"/>
          </a:xfrm>
          <a:prstGeom prst="rect">
            <a:avLst/>
          </a:prstGeom>
          <a:noFill/>
          <a:ln>
            <a:noFill/>
          </a:ln>
        </p:spPr>
        <p:txBody>
          <a:bodyPr spcFirstLastPara="1" wrap="square" lIns="50800" tIns="50800" rIns="50800" bIns="50800" anchor="t" anchorCtr="0">
            <a:noAutofit/>
          </a:bodyPr>
          <a:lstStyle/>
          <a:p>
            <a:pPr>
              <a:lnSpc>
                <a:spcPct val="220000"/>
              </a:lnSpc>
            </a:pPr>
            <a:r>
              <a:rPr lang="en" sz="1500" dirty="0">
                <a:solidFill>
                  <a:srgbClr val="C9B991"/>
                </a:solidFill>
                <a:latin typeface="Lato"/>
                <a:ea typeface="Lato"/>
                <a:cs typeface="Lato"/>
                <a:sym typeface="Lato"/>
              </a:rPr>
              <a:t>Offense: Outreach + Job Search</a:t>
            </a:r>
            <a:endParaRPr sz="1500" dirty="0">
              <a:solidFill>
                <a:srgbClr val="C9B991"/>
              </a:solidFill>
              <a:latin typeface="Lato"/>
              <a:ea typeface="Lato"/>
              <a:cs typeface="Lato"/>
              <a:sym typeface="Lato"/>
            </a:endParaRPr>
          </a:p>
        </p:txBody>
      </p:sp>
      <p:sp>
        <p:nvSpPr>
          <p:cNvPr id="14" name="Google Shape;76;p16">
            <a:extLst>
              <a:ext uri="{FF2B5EF4-FFF2-40B4-BE49-F238E27FC236}">
                <a16:creationId xmlns:a16="http://schemas.microsoft.com/office/drawing/2014/main" id="{B4B3D050-DD41-3877-7849-F1C2F0BB6D80}"/>
              </a:ext>
            </a:extLst>
          </p:cNvPr>
          <p:cNvSpPr txBox="1"/>
          <p:nvPr/>
        </p:nvSpPr>
        <p:spPr>
          <a:xfrm>
            <a:off x="4892725" y="2882400"/>
            <a:ext cx="3155400" cy="331200"/>
          </a:xfrm>
          <a:prstGeom prst="rect">
            <a:avLst/>
          </a:prstGeom>
          <a:noFill/>
          <a:ln>
            <a:noFill/>
          </a:ln>
        </p:spPr>
        <p:txBody>
          <a:bodyPr spcFirstLastPara="1" wrap="square" lIns="50800" tIns="50800" rIns="50800" bIns="50800" anchor="t" anchorCtr="0">
            <a:noAutofit/>
          </a:bodyPr>
          <a:lstStyle/>
          <a:p>
            <a:pPr>
              <a:lnSpc>
                <a:spcPct val="220000"/>
              </a:lnSpc>
            </a:pPr>
            <a:r>
              <a:rPr lang="en" sz="1500">
                <a:solidFill>
                  <a:srgbClr val="C9B991"/>
                </a:solidFill>
                <a:latin typeface="Lato"/>
                <a:ea typeface="Lato"/>
                <a:cs typeface="Lato"/>
                <a:sym typeface="Lato"/>
              </a:rPr>
              <a:t>Level-up: Create Content</a:t>
            </a:r>
            <a:endParaRPr sz="1500">
              <a:solidFill>
                <a:srgbClr val="C9B991"/>
              </a:solidFill>
              <a:latin typeface="Lato"/>
              <a:ea typeface="Lato"/>
              <a:cs typeface="Lato"/>
              <a:sym typeface="Lato"/>
            </a:endParaRPr>
          </a:p>
        </p:txBody>
      </p:sp>
      <p:sp>
        <p:nvSpPr>
          <p:cNvPr id="15" name="Google Shape;77;p16">
            <a:extLst>
              <a:ext uri="{FF2B5EF4-FFF2-40B4-BE49-F238E27FC236}">
                <a16:creationId xmlns:a16="http://schemas.microsoft.com/office/drawing/2014/main" id="{A0FE7142-435B-964B-4391-53A4720750F6}"/>
              </a:ext>
            </a:extLst>
          </p:cNvPr>
          <p:cNvSpPr txBox="1"/>
          <p:nvPr/>
        </p:nvSpPr>
        <p:spPr>
          <a:xfrm>
            <a:off x="4892725" y="3381507"/>
            <a:ext cx="2482500" cy="331200"/>
          </a:xfrm>
          <a:prstGeom prst="rect">
            <a:avLst/>
          </a:prstGeom>
          <a:noFill/>
          <a:ln>
            <a:noFill/>
          </a:ln>
        </p:spPr>
        <p:txBody>
          <a:bodyPr spcFirstLastPara="1" wrap="square" lIns="50800" tIns="50800" rIns="50800" bIns="50800" anchor="t" anchorCtr="0">
            <a:noAutofit/>
          </a:bodyPr>
          <a:lstStyle/>
          <a:p>
            <a:pPr>
              <a:lnSpc>
                <a:spcPct val="220000"/>
              </a:lnSpc>
            </a:pPr>
            <a:r>
              <a:rPr lang="en" sz="1500" dirty="0">
                <a:solidFill>
                  <a:srgbClr val="C9B991"/>
                </a:solidFill>
                <a:latin typeface="Lato"/>
                <a:ea typeface="Lato"/>
                <a:cs typeface="Lato"/>
                <a:sym typeface="Lato"/>
              </a:rPr>
              <a:t>Put it in Action</a:t>
            </a:r>
            <a:endParaRPr sz="1500" dirty="0">
              <a:solidFill>
                <a:srgbClr val="C9B991"/>
              </a:solidFill>
              <a:latin typeface="Lato"/>
              <a:ea typeface="Lato"/>
              <a:cs typeface="Lato"/>
              <a:sym typeface="Lato"/>
            </a:endParaRPr>
          </a:p>
        </p:txBody>
      </p:sp>
      <p:sp>
        <p:nvSpPr>
          <p:cNvPr id="16" name="Google Shape;78;p16">
            <a:extLst>
              <a:ext uri="{FF2B5EF4-FFF2-40B4-BE49-F238E27FC236}">
                <a16:creationId xmlns:a16="http://schemas.microsoft.com/office/drawing/2014/main" id="{CE1D2A1B-4BB5-4CD3-E668-9405D44A77CF}"/>
              </a:ext>
            </a:extLst>
          </p:cNvPr>
          <p:cNvSpPr txBox="1"/>
          <p:nvPr/>
        </p:nvSpPr>
        <p:spPr>
          <a:xfrm>
            <a:off x="8121615" y="1383175"/>
            <a:ext cx="403200" cy="331200"/>
          </a:xfrm>
          <a:prstGeom prst="rect">
            <a:avLst/>
          </a:prstGeom>
          <a:noFill/>
          <a:ln>
            <a:noFill/>
          </a:ln>
        </p:spPr>
        <p:txBody>
          <a:bodyPr spcFirstLastPara="1" wrap="square" lIns="50800" tIns="50800" rIns="50800" bIns="50800" anchor="t" anchorCtr="0">
            <a:noAutofit/>
          </a:bodyPr>
          <a:lstStyle/>
          <a:p>
            <a:pPr algn="ctr">
              <a:lnSpc>
                <a:spcPct val="220000"/>
              </a:lnSpc>
            </a:pPr>
            <a:r>
              <a:rPr lang="en" sz="1500">
                <a:solidFill>
                  <a:srgbClr val="C9B991"/>
                </a:solidFill>
                <a:latin typeface="Lato"/>
                <a:ea typeface="Lato"/>
                <a:cs typeface="Lato"/>
                <a:sym typeface="Lato"/>
              </a:rPr>
              <a:t>4</a:t>
            </a:r>
            <a:endParaRPr sz="1500">
              <a:solidFill>
                <a:srgbClr val="C9B991"/>
              </a:solidFill>
              <a:latin typeface="Lato"/>
              <a:ea typeface="Lato"/>
              <a:cs typeface="Lato"/>
              <a:sym typeface="Lato"/>
            </a:endParaRPr>
          </a:p>
        </p:txBody>
      </p:sp>
      <p:sp>
        <p:nvSpPr>
          <p:cNvPr id="17" name="Google Shape;79;p16">
            <a:extLst>
              <a:ext uri="{FF2B5EF4-FFF2-40B4-BE49-F238E27FC236}">
                <a16:creationId xmlns:a16="http://schemas.microsoft.com/office/drawing/2014/main" id="{1ECF0A27-5807-C591-B544-DA7D6A47157F}"/>
              </a:ext>
            </a:extLst>
          </p:cNvPr>
          <p:cNvSpPr txBox="1"/>
          <p:nvPr/>
        </p:nvSpPr>
        <p:spPr>
          <a:xfrm>
            <a:off x="8121615" y="1891329"/>
            <a:ext cx="403200" cy="331200"/>
          </a:xfrm>
          <a:prstGeom prst="rect">
            <a:avLst/>
          </a:prstGeom>
          <a:noFill/>
          <a:ln>
            <a:noFill/>
          </a:ln>
        </p:spPr>
        <p:txBody>
          <a:bodyPr spcFirstLastPara="1" wrap="square" lIns="50800" tIns="50800" rIns="50800" bIns="50800" anchor="t" anchorCtr="0">
            <a:noAutofit/>
          </a:bodyPr>
          <a:lstStyle/>
          <a:p>
            <a:pPr algn="ctr">
              <a:lnSpc>
                <a:spcPct val="220000"/>
              </a:lnSpc>
            </a:pPr>
            <a:r>
              <a:rPr lang="en" sz="1500">
                <a:solidFill>
                  <a:srgbClr val="C9B991"/>
                </a:solidFill>
                <a:latin typeface="Lato"/>
                <a:ea typeface="Lato"/>
                <a:cs typeface="Lato"/>
                <a:sym typeface="Lato"/>
              </a:rPr>
              <a:t>7</a:t>
            </a:r>
            <a:endParaRPr sz="1500">
              <a:solidFill>
                <a:srgbClr val="C9B991"/>
              </a:solidFill>
              <a:latin typeface="Lato"/>
              <a:ea typeface="Lato"/>
              <a:cs typeface="Lato"/>
              <a:sym typeface="Lato"/>
            </a:endParaRPr>
          </a:p>
        </p:txBody>
      </p:sp>
      <p:sp>
        <p:nvSpPr>
          <p:cNvPr id="18" name="Google Shape;80;p16">
            <a:extLst>
              <a:ext uri="{FF2B5EF4-FFF2-40B4-BE49-F238E27FC236}">
                <a16:creationId xmlns:a16="http://schemas.microsoft.com/office/drawing/2014/main" id="{08DBFECB-69EE-77F0-AECF-9A91AFB7A0EA}"/>
              </a:ext>
            </a:extLst>
          </p:cNvPr>
          <p:cNvSpPr txBox="1"/>
          <p:nvPr/>
        </p:nvSpPr>
        <p:spPr>
          <a:xfrm>
            <a:off x="8121615" y="2379314"/>
            <a:ext cx="403200" cy="331200"/>
          </a:xfrm>
          <a:prstGeom prst="rect">
            <a:avLst/>
          </a:prstGeom>
          <a:noFill/>
          <a:ln>
            <a:noFill/>
          </a:ln>
        </p:spPr>
        <p:txBody>
          <a:bodyPr spcFirstLastPara="1" wrap="square" lIns="50800" tIns="50800" rIns="50800" bIns="50800" anchor="t" anchorCtr="0">
            <a:noAutofit/>
          </a:bodyPr>
          <a:lstStyle/>
          <a:p>
            <a:pPr algn="ctr">
              <a:lnSpc>
                <a:spcPct val="220000"/>
              </a:lnSpc>
            </a:pPr>
            <a:r>
              <a:rPr lang="en" sz="1500" dirty="0">
                <a:solidFill>
                  <a:srgbClr val="C9B991"/>
                </a:solidFill>
                <a:latin typeface="Lato"/>
                <a:ea typeface="Lato"/>
                <a:cs typeface="Lato"/>
                <a:sym typeface="Lato"/>
              </a:rPr>
              <a:t>33</a:t>
            </a:r>
            <a:endParaRPr sz="1500" dirty="0">
              <a:solidFill>
                <a:srgbClr val="C9B991"/>
              </a:solidFill>
              <a:latin typeface="Lato"/>
              <a:ea typeface="Lato"/>
              <a:cs typeface="Lato"/>
              <a:sym typeface="Lato"/>
            </a:endParaRPr>
          </a:p>
        </p:txBody>
      </p:sp>
      <p:sp>
        <p:nvSpPr>
          <p:cNvPr id="19" name="Google Shape;81;p16">
            <a:extLst>
              <a:ext uri="{FF2B5EF4-FFF2-40B4-BE49-F238E27FC236}">
                <a16:creationId xmlns:a16="http://schemas.microsoft.com/office/drawing/2014/main" id="{59432A88-E18B-10FE-3846-009AF4F6236E}"/>
              </a:ext>
            </a:extLst>
          </p:cNvPr>
          <p:cNvSpPr txBox="1"/>
          <p:nvPr/>
        </p:nvSpPr>
        <p:spPr>
          <a:xfrm>
            <a:off x="8121615" y="2882390"/>
            <a:ext cx="403200" cy="331200"/>
          </a:xfrm>
          <a:prstGeom prst="rect">
            <a:avLst/>
          </a:prstGeom>
          <a:noFill/>
          <a:ln>
            <a:noFill/>
          </a:ln>
        </p:spPr>
        <p:txBody>
          <a:bodyPr spcFirstLastPara="1" wrap="square" lIns="50800" tIns="50800" rIns="50800" bIns="50800" anchor="t" anchorCtr="0">
            <a:noAutofit/>
          </a:bodyPr>
          <a:lstStyle/>
          <a:p>
            <a:pPr algn="ctr">
              <a:lnSpc>
                <a:spcPct val="220000"/>
              </a:lnSpc>
            </a:pPr>
            <a:r>
              <a:rPr lang="en" sz="1500">
                <a:solidFill>
                  <a:srgbClr val="C9B991"/>
                </a:solidFill>
                <a:latin typeface="Lato"/>
                <a:ea typeface="Lato"/>
                <a:cs typeface="Lato"/>
                <a:sym typeface="Lato"/>
              </a:rPr>
              <a:t>43</a:t>
            </a:r>
            <a:endParaRPr sz="1500">
              <a:solidFill>
                <a:srgbClr val="C9B991"/>
              </a:solidFill>
              <a:latin typeface="Lato"/>
              <a:ea typeface="Lato"/>
              <a:cs typeface="Lato"/>
              <a:sym typeface="Lato"/>
            </a:endParaRPr>
          </a:p>
        </p:txBody>
      </p:sp>
      <p:sp>
        <p:nvSpPr>
          <p:cNvPr id="20" name="Google Shape;82;p16">
            <a:extLst>
              <a:ext uri="{FF2B5EF4-FFF2-40B4-BE49-F238E27FC236}">
                <a16:creationId xmlns:a16="http://schemas.microsoft.com/office/drawing/2014/main" id="{621B4358-A288-269A-EE51-9B49FE6C93D6}"/>
              </a:ext>
            </a:extLst>
          </p:cNvPr>
          <p:cNvSpPr txBox="1"/>
          <p:nvPr/>
        </p:nvSpPr>
        <p:spPr>
          <a:xfrm>
            <a:off x="8121615" y="3390544"/>
            <a:ext cx="403200" cy="331200"/>
          </a:xfrm>
          <a:prstGeom prst="rect">
            <a:avLst/>
          </a:prstGeom>
          <a:noFill/>
          <a:ln>
            <a:noFill/>
          </a:ln>
        </p:spPr>
        <p:txBody>
          <a:bodyPr spcFirstLastPara="1" wrap="square" lIns="50800" tIns="50800" rIns="50800" bIns="50800" anchor="t" anchorCtr="0">
            <a:noAutofit/>
          </a:bodyPr>
          <a:lstStyle/>
          <a:p>
            <a:pPr algn="ctr">
              <a:lnSpc>
                <a:spcPct val="220000"/>
              </a:lnSpc>
            </a:pPr>
            <a:r>
              <a:rPr lang="en" sz="1500">
                <a:solidFill>
                  <a:srgbClr val="C9B991"/>
                </a:solidFill>
                <a:latin typeface="Lato"/>
                <a:ea typeface="Lato"/>
                <a:cs typeface="Lato"/>
                <a:sym typeface="Lato"/>
              </a:rPr>
              <a:t>47</a:t>
            </a:r>
            <a:endParaRPr sz="1500">
              <a:solidFill>
                <a:srgbClr val="C9B991"/>
              </a:solidFill>
              <a:latin typeface="Lato"/>
              <a:ea typeface="Lato"/>
              <a:cs typeface="Lato"/>
              <a:sym typeface="Lato"/>
            </a:endParaRPr>
          </a:p>
        </p:txBody>
      </p:sp>
      <p:sp>
        <p:nvSpPr>
          <p:cNvPr id="21" name="Google Shape;83;p16">
            <a:extLst>
              <a:ext uri="{FF2B5EF4-FFF2-40B4-BE49-F238E27FC236}">
                <a16:creationId xmlns:a16="http://schemas.microsoft.com/office/drawing/2014/main" id="{1819EDD9-FBB8-6F97-323D-3D76C507063B}"/>
              </a:ext>
            </a:extLst>
          </p:cNvPr>
          <p:cNvSpPr txBox="1"/>
          <p:nvPr/>
        </p:nvSpPr>
        <p:spPr>
          <a:xfrm>
            <a:off x="4892725" y="3882522"/>
            <a:ext cx="2482500" cy="331200"/>
          </a:xfrm>
          <a:prstGeom prst="rect">
            <a:avLst/>
          </a:prstGeom>
          <a:noFill/>
          <a:ln>
            <a:noFill/>
          </a:ln>
        </p:spPr>
        <p:txBody>
          <a:bodyPr spcFirstLastPara="1" wrap="square" lIns="50800" tIns="50800" rIns="50800" bIns="50800" anchor="t" anchorCtr="0">
            <a:noAutofit/>
          </a:bodyPr>
          <a:lstStyle/>
          <a:p>
            <a:pPr>
              <a:lnSpc>
                <a:spcPct val="220000"/>
              </a:lnSpc>
            </a:pPr>
            <a:r>
              <a:rPr lang="en" sz="1500">
                <a:solidFill>
                  <a:srgbClr val="C9B991"/>
                </a:solidFill>
                <a:latin typeface="Lato"/>
                <a:ea typeface="Lato"/>
                <a:cs typeface="Lato"/>
                <a:sym typeface="Lato"/>
              </a:rPr>
              <a:t>Resources</a:t>
            </a:r>
            <a:endParaRPr sz="1500">
              <a:solidFill>
                <a:srgbClr val="C9B991"/>
              </a:solidFill>
              <a:latin typeface="Lato"/>
              <a:ea typeface="Lato"/>
              <a:cs typeface="Lato"/>
              <a:sym typeface="Lato"/>
            </a:endParaRPr>
          </a:p>
        </p:txBody>
      </p:sp>
      <p:sp>
        <p:nvSpPr>
          <p:cNvPr id="22" name="Google Shape;84;p16">
            <a:extLst>
              <a:ext uri="{FF2B5EF4-FFF2-40B4-BE49-F238E27FC236}">
                <a16:creationId xmlns:a16="http://schemas.microsoft.com/office/drawing/2014/main" id="{273349ED-61C5-A050-8CD5-72B809DA49F3}"/>
              </a:ext>
            </a:extLst>
          </p:cNvPr>
          <p:cNvSpPr txBox="1"/>
          <p:nvPr/>
        </p:nvSpPr>
        <p:spPr>
          <a:xfrm>
            <a:off x="8121615" y="3882359"/>
            <a:ext cx="403200" cy="331200"/>
          </a:xfrm>
          <a:prstGeom prst="rect">
            <a:avLst/>
          </a:prstGeom>
          <a:noFill/>
          <a:ln>
            <a:noFill/>
          </a:ln>
        </p:spPr>
        <p:txBody>
          <a:bodyPr spcFirstLastPara="1" wrap="square" lIns="50800" tIns="50800" rIns="50800" bIns="50800" anchor="t" anchorCtr="0">
            <a:noAutofit/>
          </a:bodyPr>
          <a:lstStyle/>
          <a:p>
            <a:pPr algn="ctr">
              <a:lnSpc>
                <a:spcPct val="220000"/>
              </a:lnSpc>
            </a:pPr>
            <a:r>
              <a:rPr lang="en" sz="1500" dirty="0">
                <a:solidFill>
                  <a:srgbClr val="C9B991"/>
                </a:solidFill>
                <a:latin typeface="Lato"/>
                <a:ea typeface="Lato"/>
                <a:cs typeface="Lato"/>
                <a:sym typeface="Lato"/>
              </a:rPr>
              <a:t>48</a:t>
            </a:r>
            <a:endParaRPr sz="1500" dirty="0">
              <a:solidFill>
                <a:srgbClr val="C9B991"/>
              </a:solidFill>
              <a:latin typeface="Lato"/>
              <a:ea typeface="Lato"/>
              <a:cs typeface="Lato"/>
              <a:sym typeface="Lato"/>
            </a:endParaRPr>
          </a:p>
        </p:txBody>
      </p:sp>
      <p:pic>
        <p:nvPicPr>
          <p:cNvPr id="24" name="Picture 23">
            <a:extLst>
              <a:ext uri="{FF2B5EF4-FFF2-40B4-BE49-F238E27FC236}">
                <a16:creationId xmlns:a16="http://schemas.microsoft.com/office/drawing/2014/main" id="{50AE037C-1304-99F2-E1BB-7DD807D09B3C}"/>
              </a:ext>
            </a:extLst>
          </p:cNvPr>
          <p:cNvPicPr>
            <a:picLocks noChangeAspect="1"/>
          </p:cNvPicPr>
          <p:nvPr/>
        </p:nvPicPr>
        <p:blipFill>
          <a:blip r:embed="rId3"/>
          <a:stretch>
            <a:fillRect/>
          </a:stretch>
        </p:blipFill>
        <p:spPr>
          <a:xfrm>
            <a:off x="0" y="681895"/>
            <a:ext cx="3850818" cy="3779709"/>
          </a:xfrm>
          <a:prstGeom prst="rect">
            <a:avLst/>
          </a:prstGeom>
        </p:spPr>
      </p:pic>
    </p:spTree>
    <p:extLst>
      <p:ext uri="{BB962C8B-B14F-4D97-AF65-F5344CB8AC3E}">
        <p14:creationId xmlns:p14="http://schemas.microsoft.com/office/powerpoint/2010/main" val="741313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3"/>
          <p:cNvSpPr txBox="1">
            <a:spLocks noGrp="1"/>
          </p:cNvSpPr>
          <p:nvPr>
            <p:ph type="ctrTitle"/>
          </p:nvPr>
        </p:nvSpPr>
        <p:spPr>
          <a:xfrm>
            <a:off x="0" y="17606"/>
            <a:ext cx="8431306" cy="64757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last step on defense: recommendations</a:t>
            </a:r>
            <a:endParaRPr dirty="0"/>
          </a:p>
        </p:txBody>
      </p:sp>
      <p:sp>
        <p:nvSpPr>
          <p:cNvPr id="342" name="Google Shape;342;p43"/>
          <p:cNvSpPr txBox="1"/>
          <p:nvPr/>
        </p:nvSpPr>
        <p:spPr>
          <a:xfrm>
            <a:off x="432612" y="860725"/>
            <a:ext cx="3677100" cy="89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bg1"/>
                </a:solidFill>
                <a:latin typeface="Lato"/>
                <a:ea typeface="Lato"/>
                <a:cs typeface="Lato"/>
                <a:sym typeface="Lato"/>
              </a:rPr>
              <a:t>Recommendations are like </a:t>
            </a:r>
            <a:r>
              <a:rPr lang="en" sz="1200" b="1" dirty="0">
                <a:solidFill>
                  <a:srgbClr val="FF0000"/>
                </a:solidFill>
                <a:latin typeface="Lato"/>
                <a:ea typeface="Lato"/>
                <a:cs typeface="Lato"/>
                <a:sym typeface="Lato"/>
              </a:rPr>
              <a:t>word of mouth advertising</a:t>
            </a:r>
            <a:r>
              <a:rPr lang="en" sz="1200" dirty="0">
                <a:solidFill>
                  <a:schemeClr val="bg1"/>
                </a:solidFill>
                <a:latin typeface="Lato"/>
                <a:ea typeface="Lato"/>
                <a:cs typeface="Lato"/>
                <a:sym typeface="Lato"/>
              </a:rPr>
              <a:t> for the best retail products. </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bg1"/>
              </a:solidFill>
              <a:latin typeface="Lato"/>
              <a:ea typeface="Lato"/>
              <a:cs typeface="Lato"/>
              <a:sym typeface="Lato"/>
            </a:endParaRPr>
          </a:p>
          <a:p>
            <a:pPr marL="0" lvl="0" indent="0" algn="l" rtl="0">
              <a:spcBef>
                <a:spcPts val="0"/>
              </a:spcBef>
              <a:spcAft>
                <a:spcPts val="0"/>
              </a:spcAft>
              <a:buNone/>
            </a:pPr>
            <a:r>
              <a:rPr lang="en" sz="1200" dirty="0">
                <a:solidFill>
                  <a:schemeClr val="bg1"/>
                </a:solidFill>
                <a:latin typeface="Lato"/>
                <a:ea typeface="Lato"/>
                <a:cs typeface="Lato"/>
                <a:sym typeface="Lato"/>
              </a:rPr>
              <a:t>Give recommendations to others and you’ll likely receive some back. Start with friends and former work colleagues</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bg1"/>
              </a:solidFill>
              <a:latin typeface="Lato"/>
              <a:ea typeface="Lato"/>
              <a:cs typeface="Lato"/>
              <a:sym typeface="Lato"/>
            </a:endParaRPr>
          </a:p>
          <a:p>
            <a:pPr marL="0" lvl="0" indent="0" algn="l" rtl="0">
              <a:spcBef>
                <a:spcPts val="0"/>
              </a:spcBef>
              <a:spcAft>
                <a:spcPts val="0"/>
              </a:spcAft>
              <a:buNone/>
            </a:pPr>
            <a:r>
              <a:rPr lang="en" sz="1200" dirty="0">
                <a:solidFill>
                  <a:schemeClr val="bg1"/>
                </a:solidFill>
                <a:latin typeface="Lato"/>
                <a:ea typeface="Lato"/>
                <a:cs typeface="Lato"/>
                <a:sym typeface="Lato"/>
              </a:rPr>
              <a:t>Then expand to people you don’t know as well. Aim for 1-2 a week (10 - 15 total)</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p:txBody>
      </p:sp>
      <p:sp>
        <p:nvSpPr>
          <p:cNvPr id="343" name="Google Shape;343;p43"/>
          <p:cNvSpPr txBox="1"/>
          <p:nvPr/>
        </p:nvSpPr>
        <p:spPr>
          <a:xfrm>
            <a:off x="7391400" y="4841400"/>
            <a:ext cx="1876800" cy="1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solidFill>
                <a:schemeClr val="accent3"/>
              </a:solidFill>
              <a:latin typeface="Lato"/>
              <a:ea typeface="Lato"/>
              <a:cs typeface="Lato"/>
              <a:sym typeface="Lato"/>
            </a:endParaRPr>
          </a:p>
          <a:p>
            <a:pPr marL="0" lvl="0" indent="0" algn="l" rtl="0">
              <a:spcBef>
                <a:spcPts val="0"/>
              </a:spcBef>
              <a:spcAft>
                <a:spcPts val="0"/>
              </a:spcAft>
              <a:buNone/>
            </a:pPr>
            <a:endParaRPr sz="1100">
              <a:solidFill>
                <a:schemeClr val="accent3"/>
              </a:solidFill>
              <a:latin typeface="Lato"/>
              <a:ea typeface="Lato"/>
              <a:cs typeface="Lato"/>
              <a:sym typeface="Lato"/>
            </a:endParaRPr>
          </a:p>
          <a:p>
            <a:pPr marL="0" lvl="0" indent="0" algn="l" rtl="0">
              <a:spcBef>
                <a:spcPts val="0"/>
              </a:spcBef>
              <a:spcAft>
                <a:spcPts val="0"/>
              </a:spcAft>
              <a:buNone/>
            </a:pPr>
            <a:endParaRPr sz="1100">
              <a:solidFill>
                <a:schemeClr val="accent3"/>
              </a:solidFill>
              <a:latin typeface="Lato"/>
              <a:ea typeface="Lato"/>
              <a:cs typeface="Lato"/>
              <a:sym typeface="Lato"/>
            </a:endParaRPr>
          </a:p>
        </p:txBody>
      </p:sp>
      <p:sp>
        <p:nvSpPr>
          <p:cNvPr id="344" name="Google Shape;344;p43"/>
          <p:cNvSpPr txBox="1"/>
          <p:nvPr/>
        </p:nvSpPr>
        <p:spPr>
          <a:xfrm>
            <a:off x="4867377" y="913675"/>
            <a:ext cx="3316200" cy="39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bg1"/>
                </a:solidFill>
                <a:latin typeface="Lato"/>
                <a:ea typeface="Lato"/>
                <a:cs typeface="Lato"/>
                <a:sym typeface="Lato"/>
              </a:rPr>
              <a:t>Template from CultivatedCulture</a:t>
            </a:r>
            <a:endParaRPr dirty="0">
              <a:solidFill>
                <a:schemeClr val="bg1"/>
              </a:solidFill>
              <a:latin typeface="Lato"/>
              <a:ea typeface="Lato"/>
              <a:cs typeface="Lato"/>
              <a:sym typeface="Lato"/>
            </a:endParaRPr>
          </a:p>
        </p:txBody>
      </p:sp>
      <p:pic>
        <p:nvPicPr>
          <p:cNvPr id="345" name="Google Shape;345;p43"/>
          <p:cNvPicPr preferRelativeResize="0"/>
          <p:nvPr/>
        </p:nvPicPr>
        <p:blipFill rotWithShape="1">
          <a:blip r:embed="rId3">
            <a:alphaModFix/>
          </a:blip>
          <a:srcRect l="3484" t="19646"/>
          <a:stretch/>
        </p:blipFill>
        <p:spPr>
          <a:xfrm>
            <a:off x="553124" y="2710188"/>
            <a:ext cx="3436075" cy="1236000"/>
          </a:xfrm>
          <a:prstGeom prst="rect">
            <a:avLst/>
          </a:prstGeom>
          <a:noFill/>
          <a:ln>
            <a:noFill/>
          </a:ln>
        </p:spPr>
      </p:pic>
      <p:sp>
        <p:nvSpPr>
          <p:cNvPr id="346" name="Google Shape;346;p43"/>
          <p:cNvSpPr/>
          <p:nvPr/>
        </p:nvSpPr>
        <p:spPr>
          <a:xfrm>
            <a:off x="3025635" y="3413304"/>
            <a:ext cx="860700" cy="120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3"/>
          <p:cNvSpPr/>
          <p:nvPr/>
        </p:nvSpPr>
        <p:spPr>
          <a:xfrm>
            <a:off x="3025635" y="3000420"/>
            <a:ext cx="390900" cy="120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8" name="Google Shape;348;p43"/>
          <p:cNvPicPr preferRelativeResize="0"/>
          <p:nvPr/>
        </p:nvPicPr>
        <p:blipFill>
          <a:blip r:embed="rId4">
            <a:alphaModFix/>
          </a:blip>
          <a:stretch>
            <a:fillRect/>
          </a:stretch>
        </p:blipFill>
        <p:spPr>
          <a:xfrm>
            <a:off x="4929175" y="1411730"/>
            <a:ext cx="3639101" cy="1929825"/>
          </a:xfrm>
          <a:prstGeom prst="rect">
            <a:avLst/>
          </a:prstGeom>
          <a:noFill/>
          <a:ln>
            <a:noFill/>
          </a:ln>
        </p:spPr>
      </p:pic>
      <p:sp>
        <p:nvSpPr>
          <p:cNvPr id="349" name="Google Shape;349;p43"/>
          <p:cNvSpPr txBox="1"/>
          <p:nvPr/>
        </p:nvSpPr>
        <p:spPr>
          <a:xfrm>
            <a:off x="4867377" y="3473304"/>
            <a:ext cx="3316200" cy="39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bg1"/>
                </a:solidFill>
                <a:latin typeface="Lato"/>
                <a:ea typeface="Lato"/>
                <a:cs typeface="Lato"/>
                <a:sym typeface="Lato"/>
              </a:rPr>
              <a:t>In the future, get in the habit of giving/requesting recommendations when you are leaving a job or finish a team project</a:t>
            </a:r>
            <a:endParaRPr dirty="0">
              <a:solidFill>
                <a:schemeClr val="bg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1000"/>
                                        <p:tgtEl>
                                          <p:spTgt spid="3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5"/>
                                        </p:tgtEl>
                                        <p:attrNameLst>
                                          <p:attrName>style.visibility</p:attrName>
                                        </p:attrNameLst>
                                      </p:cBhvr>
                                      <p:to>
                                        <p:strVal val="visible"/>
                                      </p:to>
                                    </p:set>
                                    <p:animEffect transition="in" filter="fade">
                                      <p:cBhvr>
                                        <p:cTn id="12" dur="1000"/>
                                        <p:tgtEl>
                                          <p:spTgt spid="345"/>
                                        </p:tgtEl>
                                      </p:cBhvr>
                                    </p:animEffect>
                                  </p:childTnLst>
                                </p:cTn>
                              </p:par>
                              <p:par>
                                <p:cTn id="13" presetID="10" presetClass="entr" presetSubtype="0" fill="hold" nodeType="withEffect">
                                  <p:stCondLst>
                                    <p:cond delay="0"/>
                                  </p:stCondLst>
                                  <p:childTnLst>
                                    <p:set>
                                      <p:cBhvr>
                                        <p:cTn id="14" dur="1" fill="hold">
                                          <p:stCondLst>
                                            <p:cond delay="0"/>
                                          </p:stCondLst>
                                        </p:cTn>
                                        <p:tgtEl>
                                          <p:spTgt spid="346"/>
                                        </p:tgtEl>
                                        <p:attrNameLst>
                                          <p:attrName>style.visibility</p:attrName>
                                        </p:attrNameLst>
                                      </p:cBhvr>
                                      <p:to>
                                        <p:strVal val="visible"/>
                                      </p:to>
                                    </p:set>
                                    <p:animEffect transition="in" filter="fade">
                                      <p:cBhvr>
                                        <p:cTn id="15" dur="1000"/>
                                        <p:tgtEl>
                                          <p:spTgt spid="346"/>
                                        </p:tgtEl>
                                      </p:cBhvr>
                                    </p:animEffect>
                                  </p:childTnLst>
                                </p:cTn>
                              </p:par>
                              <p:par>
                                <p:cTn id="16" presetID="10" presetClass="entr" presetSubtype="0" fill="hold" nodeType="withEffect">
                                  <p:stCondLst>
                                    <p:cond delay="0"/>
                                  </p:stCondLst>
                                  <p:childTnLst>
                                    <p:set>
                                      <p:cBhvr>
                                        <p:cTn id="17" dur="1" fill="hold">
                                          <p:stCondLst>
                                            <p:cond delay="0"/>
                                          </p:stCondLst>
                                        </p:cTn>
                                        <p:tgtEl>
                                          <p:spTgt spid="347"/>
                                        </p:tgtEl>
                                        <p:attrNameLst>
                                          <p:attrName>style.visibility</p:attrName>
                                        </p:attrNameLst>
                                      </p:cBhvr>
                                      <p:to>
                                        <p:strVal val="visible"/>
                                      </p:to>
                                    </p:set>
                                    <p:animEffect transition="in" filter="fade">
                                      <p:cBhvr>
                                        <p:cTn id="18" dur="1000"/>
                                        <p:tgtEl>
                                          <p:spTgt spid="3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4"/>
                                        </p:tgtEl>
                                        <p:attrNameLst>
                                          <p:attrName>style.visibility</p:attrName>
                                        </p:attrNameLst>
                                      </p:cBhvr>
                                      <p:to>
                                        <p:strVal val="visible"/>
                                      </p:to>
                                    </p:set>
                                    <p:animEffect transition="in" filter="fade">
                                      <p:cBhvr>
                                        <p:cTn id="23" dur="1000"/>
                                        <p:tgtEl>
                                          <p:spTgt spid="344"/>
                                        </p:tgtEl>
                                      </p:cBhvr>
                                    </p:animEffect>
                                  </p:childTnLst>
                                </p:cTn>
                              </p:par>
                              <p:par>
                                <p:cTn id="24" presetID="10" presetClass="entr" presetSubtype="0" fill="hold" nodeType="withEffect">
                                  <p:stCondLst>
                                    <p:cond delay="0"/>
                                  </p:stCondLst>
                                  <p:childTnLst>
                                    <p:set>
                                      <p:cBhvr>
                                        <p:cTn id="25" dur="1" fill="hold">
                                          <p:stCondLst>
                                            <p:cond delay="0"/>
                                          </p:stCondLst>
                                        </p:cTn>
                                        <p:tgtEl>
                                          <p:spTgt spid="348"/>
                                        </p:tgtEl>
                                        <p:attrNameLst>
                                          <p:attrName>style.visibility</p:attrName>
                                        </p:attrNameLst>
                                      </p:cBhvr>
                                      <p:to>
                                        <p:strVal val="visible"/>
                                      </p:to>
                                    </p:set>
                                    <p:animEffect transition="in" filter="fade">
                                      <p:cBhvr>
                                        <p:cTn id="26" dur="1000"/>
                                        <p:tgtEl>
                                          <p:spTgt spid="34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49"/>
                                        </p:tgtEl>
                                        <p:attrNameLst>
                                          <p:attrName>style.visibility</p:attrName>
                                        </p:attrNameLst>
                                      </p:cBhvr>
                                      <p:to>
                                        <p:strVal val="visible"/>
                                      </p:to>
                                    </p:set>
                                    <p:animEffect transition="in" filter="fade">
                                      <p:cBhvr>
                                        <p:cTn id="31" dur="10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4"/>
          <p:cNvSpPr txBox="1">
            <a:spLocks noGrp="1"/>
          </p:cNvSpPr>
          <p:nvPr>
            <p:ph type="ctrTitle"/>
          </p:nvPr>
        </p:nvSpPr>
        <p:spPr>
          <a:xfrm>
            <a:off x="0" y="80725"/>
            <a:ext cx="6925732" cy="747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Profile All Star Status</a:t>
            </a:r>
            <a:endParaRPr dirty="0"/>
          </a:p>
        </p:txBody>
      </p:sp>
      <p:sp>
        <p:nvSpPr>
          <p:cNvPr id="356" name="Google Shape;356;p44"/>
          <p:cNvSpPr txBox="1">
            <a:spLocks noGrp="1"/>
          </p:cNvSpPr>
          <p:nvPr>
            <p:ph type="title" idx="4294967295"/>
          </p:nvPr>
        </p:nvSpPr>
        <p:spPr>
          <a:xfrm>
            <a:off x="311700" y="828622"/>
            <a:ext cx="8810625" cy="58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bg1"/>
                </a:solidFill>
              </a:rPr>
              <a:t>All Star profiles are </a:t>
            </a:r>
            <a:r>
              <a:rPr lang="en" sz="1800" dirty="0">
                <a:solidFill>
                  <a:srgbClr val="FF0000"/>
                </a:solidFill>
              </a:rPr>
              <a:t>40x more likely </a:t>
            </a:r>
            <a:r>
              <a:rPr lang="en" sz="1800" dirty="0">
                <a:solidFill>
                  <a:schemeClr val="bg1"/>
                </a:solidFill>
              </a:rPr>
              <a:t>to be contacted about job opportunities and </a:t>
            </a:r>
            <a:r>
              <a:rPr lang="en" sz="1800" dirty="0">
                <a:solidFill>
                  <a:srgbClr val="FF0000"/>
                </a:solidFill>
              </a:rPr>
              <a:t>18x more likely</a:t>
            </a:r>
            <a:r>
              <a:rPr lang="en" sz="1800" dirty="0">
                <a:solidFill>
                  <a:schemeClr val="lt2"/>
                </a:solidFill>
              </a:rPr>
              <a:t> </a:t>
            </a:r>
            <a:r>
              <a:rPr lang="en" sz="1800" dirty="0">
                <a:solidFill>
                  <a:schemeClr val="bg1"/>
                </a:solidFill>
              </a:rPr>
              <a:t>to show up in search results.</a:t>
            </a:r>
            <a:r>
              <a:rPr lang="en" sz="1800" dirty="0">
                <a:solidFill>
                  <a:schemeClr val="lt2"/>
                </a:solidFill>
              </a:rPr>
              <a:t> </a:t>
            </a:r>
            <a:r>
              <a:rPr lang="en" sz="1800" dirty="0">
                <a:solidFill>
                  <a:srgbClr val="FF0000"/>
                </a:solidFill>
              </a:rPr>
              <a:t>Only 51% of users</a:t>
            </a:r>
            <a:r>
              <a:rPr lang="en" sz="1800" dirty="0">
                <a:solidFill>
                  <a:schemeClr val="lt2"/>
                </a:solidFill>
              </a:rPr>
              <a:t> </a:t>
            </a:r>
            <a:r>
              <a:rPr lang="en" sz="1800" dirty="0">
                <a:solidFill>
                  <a:schemeClr val="bg1"/>
                </a:solidFill>
              </a:rPr>
              <a:t>have fully completed profiles.</a:t>
            </a:r>
            <a:endParaRPr sz="1800" dirty="0">
              <a:solidFill>
                <a:schemeClr val="bg1"/>
              </a:solidFill>
            </a:endParaRPr>
          </a:p>
        </p:txBody>
      </p:sp>
      <p:sp>
        <p:nvSpPr>
          <p:cNvPr id="355" name="Google Shape;355;p44"/>
          <p:cNvSpPr txBox="1"/>
          <p:nvPr/>
        </p:nvSpPr>
        <p:spPr>
          <a:xfrm>
            <a:off x="7391400" y="4841400"/>
            <a:ext cx="1876800" cy="1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solidFill>
                <a:schemeClr val="accent3"/>
              </a:solidFill>
              <a:latin typeface="Lato"/>
              <a:ea typeface="Lato"/>
              <a:cs typeface="Lato"/>
              <a:sym typeface="Lato"/>
            </a:endParaRPr>
          </a:p>
          <a:p>
            <a:pPr marL="0" lvl="0" indent="0" algn="l" rtl="0">
              <a:spcBef>
                <a:spcPts val="0"/>
              </a:spcBef>
              <a:spcAft>
                <a:spcPts val="0"/>
              </a:spcAft>
              <a:buNone/>
            </a:pPr>
            <a:endParaRPr sz="1100">
              <a:solidFill>
                <a:schemeClr val="accent3"/>
              </a:solidFill>
              <a:latin typeface="Lato"/>
              <a:ea typeface="Lato"/>
              <a:cs typeface="Lato"/>
              <a:sym typeface="Lato"/>
            </a:endParaRPr>
          </a:p>
          <a:p>
            <a:pPr marL="0" lvl="0" indent="0" algn="l" rtl="0">
              <a:spcBef>
                <a:spcPts val="0"/>
              </a:spcBef>
              <a:spcAft>
                <a:spcPts val="0"/>
              </a:spcAft>
              <a:buNone/>
            </a:pPr>
            <a:endParaRPr sz="1100">
              <a:solidFill>
                <a:schemeClr val="accent3"/>
              </a:solidFill>
              <a:latin typeface="Lato"/>
              <a:ea typeface="Lato"/>
              <a:cs typeface="Lato"/>
              <a:sym typeface="Lato"/>
            </a:endParaRPr>
          </a:p>
        </p:txBody>
      </p:sp>
      <p:pic>
        <p:nvPicPr>
          <p:cNvPr id="357" name="Google Shape;357;p44"/>
          <p:cNvPicPr preferRelativeResize="0"/>
          <p:nvPr/>
        </p:nvPicPr>
        <p:blipFill rotWithShape="1">
          <a:blip r:embed="rId3">
            <a:alphaModFix/>
          </a:blip>
          <a:srcRect r="7364" b="2534"/>
          <a:stretch/>
        </p:blipFill>
        <p:spPr>
          <a:xfrm>
            <a:off x="311701" y="1925662"/>
            <a:ext cx="2971376" cy="2464803"/>
          </a:xfrm>
          <a:prstGeom prst="rect">
            <a:avLst/>
          </a:prstGeom>
          <a:noFill/>
          <a:ln>
            <a:noFill/>
          </a:ln>
        </p:spPr>
      </p:pic>
      <p:pic>
        <p:nvPicPr>
          <p:cNvPr id="358" name="Google Shape;358;p44"/>
          <p:cNvPicPr preferRelativeResize="0"/>
          <p:nvPr/>
        </p:nvPicPr>
        <p:blipFill>
          <a:blip r:embed="rId4">
            <a:alphaModFix/>
          </a:blip>
          <a:stretch>
            <a:fillRect/>
          </a:stretch>
        </p:blipFill>
        <p:spPr>
          <a:xfrm>
            <a:off x="5170225" y="1737388"/>
            <a:ext cx="2971376" cy="2841349"/>
          </a:xfrm>
          <a:prstGeom prst="rect">
            <a:avLst/>
          </a:prstGeom>
          <a:noFill/>
          <a:ln>
            <a:noFill/>
          </a:ln>
        </p:spPr>
      </p:pic>
      <p:sp>
        <p:nvSpPr>
          <p:cNvPr id="359" name="Google Shape;359;p44"/>
          <p:cNvSpPr txBox="1"/>
          <p:nvPr/>
        </p:nvSpPr>
        <p:spPr>
          <a:xfrm>
            <a:off x="3533425" y="2685263"/>
            <a:ext cx="1636800" cy="4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bg1"/>
                </a:solidFill>
                <a:latin typeface="Lato"/>
                <a:ea typeface="Lato"/>
                <a:cs typeface="Lato"/>
                <a:sym typeface="Lato"/>
              </a:rPr>
              <a:t>Check yourself</a:t>
            </a:r>
            <a:endParaRPr dirty="0">
              <a:solidFill>
                <a:schemeClr val="bg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1000"/>
                                        <p:tgtEl>
                                          <p:spTgt spid="354"/>
                                        </p:tgtEl>
                                      </p:cBhvr>
                                    </p:animEffect>
                                  </p:childTnLst>
                                </p:cTn>
                              </p:par>
                              <p:par>
                                <p:cTn id="8" presetID="10" presetClass="entr" presetSubtype="0" fill="hold" nodeType="withEffect">
                                  <p:stCondLst>
                                    <p:cond delay="0"/>
                                  </p:stCondLst>
                                  <p:childTnLst>
                                    <p:set>
                                      <p:cBhvr>
                                        <p:cTn id="9" dur="1" fill="hold">
                                          <p:stCondLst>
                                            <p:cond delay="0"/>
                                          </p:stCondLst>
                                        </p:cTn>
                                        <p:tgtEl>
                                          <p:spTgt spid="356"/>
                                        </p:tgtEl>
                                        <p:attrNameLst>
                                          <p:attrName>style.visibility</p:attrName>
                                        </p:attrNameLst>
                                      </p:cBhvr>
                                      <p:to>
                                        <p:strVal val="visible"/>
                                      </p:to>
                                    </p:set>
                                    <p:animEffect transition="in" filter="fade">
                                      <p:cBhvr>
                                        <p:cTn id="10" dur="1000"/>
                                        <p:tgtEl>
                                          <p:spTgt spid="3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7"/>
                                        </p:tgtEl>
                                        <p:attrNameLst>
                                          <p:attrName>style.visibility</p:attrName>
                                        </p:attrNameLst>
                                      </p:cBhvr>
                                      <p:to>
                                        <p:strVal val="visible"/>
                                      </p:to>
                                    </p:set>
                                    <p:animEffect transition="in" filter="fade">
                                      <p:cBhvr>
                                        <p:cTn id="15" dur="1000"/>
                                        <p:tgtEl>
                                          <p:spTgt spid="357"/>
                                        </p:tgtEl>
                                      </p:cBhvr>
                                    </p:animEffect>
                                  </p:childTnLst>
                                </p:cTn>
                              </p:par>
                              <p:par>
                                <p:cTn id="16" presetID="10" presetClass="entr" presetSubtype="0" fill="hold" nodeType="withEffect">
                                  <p:stCondLst>
                                    <p:cond delay="0"/>
                                  </p:stCondLst>
                                  <p:childTnLst>
                                    <p:set>
                                      <p:cBhvr>
                                        <p:cTn id="17" dur="1" fill="hold">
                                          <p:stCondLst>
                                            <p:cond delay="0"/>
                                          </p:stCondLst>
                                        </p:cTn>
                                        <p:tgtEl>
                                          <p:spTgt spid="359"/>
                                        </p:tgtEl>
                                        <p:attrNameLst>
                                          <p:attrName>style.visibility</p:attrName>
                                        </p:attrNameLst>
                                      </p:cBhvr>
                                      <p:to>
                                        <p:strVal val="visible"/>
                                      </p:to>
                                    </p:set>
                                    <p:animEffect transition="in" filter="fade">
                                      <p:cBhvr>
                                        <p:cTn id="18" dur="1000"/>
                                        <p:tgtEl>
                                          <p:spTgt spid="359"/>
                                        </p:tgtEl>
                                      </p:cBhvr>
                                    </p:animEffect>
                                  </p:childTnLst>
                                </p:cTn>
                              </p:par>
                              <p:par>
                                <p:cTn id="19" presetID="10" presetClass="entr" presetSubtype="0" fill="hold" nodeType="withEffect">
                                  <p:stCondLst>
                                    <p:cond delay="0"/>
                                  </p:stCondLst>
                                  <p:childTnLst>
                                    <p:set>
                                      <p:cBhvr>
                                        <p:cTn id="20" dur="1" fill="hold">
                                          <p:stCondLst>
                                            <p:cond delay="0"/>
                                          </p:stCondLst>
                                        </p:cTn>
                                        <p:tgtEl>
                                          <p:spTgt spid="358"/>
                                        </p:tgtEl>
                                        <p:attrNameLst>
                                          <p:attrName>style.visibility</p:attrName>
                                        </p:attrNameLst>
                                      </p:cBhvr>
                                      <p:to>
                                        <p:strVal val="visible"/>
                                      </p:to>
                                    </p:set>
                                    <p:animEffect transition="in" filter="fade">
                                      <p:cBhvr>
                                        <p:cTn id="21" dur="10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5"/>
          <p:cNvSpPr txBox="1">
            <a:spLocks noGrp="1"/>
          </p:cNvSpPr>
          <p:nvPr>
            <p:ph type="ctrTitle"/>
          </p:nvPr>
        </p:nvSpPr>
        <p:spPr>
          <a:xfrm>
            <a:off x="2055859" y="2666508"/>
            <a:ext cx="4814498" cy="90823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chemeClr val="accent4"/>
                </a:solidFill>
              </a:rPr>
              <a:t>5 minute break</a:t>
            </a:r>
            <a:endParaRPr sz="2800" dirty="0">
              <a:solidFill>
                <a:schemeClr val="accent4"/>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6"/>
          <p:cNvSpPr txBox="1">
            <a:spLocks noGrp="1"/>
          </p:cNvSpPr>
          <p:nvPr>
            <p:ph type="ctrTitle"/>
          </p:nvPr>
        </p:nvSpPr>
        <p:spPr>
          <a:xfrm>
            <a:off x="1961730" y="1960537"/>
            <a:ext cx="4814498" cy="90823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u="sng" dirty="0">
                <a:solidFill>
                  <a:schemeClr val="accent4"/>
                </a:solidFill>
              </a:rPr>
              <a:t>Offense</a:t>
            </a:r>
            <a:endParaRPr sz="2800" u="sng" dirty="0">
              <a:solidFill>
                <a:schemeClr val="accent4"/>
              </a:solidFill>
            </a:endParaRPr>
          </a:p>
          <a:p>
            <a:pPr marL="0" lvl="0" indent="0" algn="l" rtl="0">
              <a:spcBef>
                <a:spcPts val="0"/>
              </a:spcBef>
              <a:spcAft>
                <a:spcPts val="0"/>
              </a:spcAft>
              <a:buNone/>
            </a:pPr>
            <a:r>
              <a:rPr lang="en" sz="2800" dirty="0"/>
              <a:t>Outreach + Networking</a:t>
            </a:r>
            <a:endParaRPr sz="2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7"/>
          <p:cNvSpPr txBox="1">
            <a:spLocks noGrp="1"/>
          </p:cNvSpPr>
          <p:nvPr>
            <p:ph type="ctrTitle"/>
          </p:nvPr>
        </p:nvSpPr>
        <p:spPr>
          <a:xfrm>
            <a:off x="1116117" y="1219683"/>
            <a:ext cx="6199083" cy="2242935"/>
          </a:xfrm>
        </p:spPr>
        <p:txBody>
          <a:bodyPr spcFirstLastPara="1" wrap="square" lIns="91425" tIns="91425" rIns="91425" bIns="91425" anchor="t" anchorCtr="0">
            <a:noAutofit/>
          </a:bodyPr>
          <a:lstStyle/>
          <a:p>
            <a:pPr marL="0" lvl="0" indent="0" rtl="0">
              <a:spcBef>
                <a:spcPts val="0"/>
              </a:spcBef>
              <a:spcAft>
                <a:spcPts val="0"/>
              </a:spcAft>
              <a:buNone/>
            </a:pPr>
            <a:r>
              <a:rPr lang="en-US" sz="2800" dirty="0"/>
              <a:t>Every open position at a company represents lost revenue. </a:t>
            </a:r>
          </a:p>
          <a:p>
            <a:pPr marL="0" lvl="0" indent="0" rtl="0">
              <a:spcBef>
                <a:spcPts val="0"/>
              </a:spcBef>
              <a:spcAft>
                <a:spcPts val="0"/>
              </a:spcAft>
              <a:buNone/>
            </a:pPr>
            <a:endParaRPr lang="en-US" sz="2800" dirty="0"/>
          </a:p>
          <a:p>
            <a:pPr marL="0" lvl="0" indent="0" rtl="0">
              <a:spcBef>
                <a:spcPts val="0"/>
              </a:spcBef>
              <a:spcAft>
                <a:spcPts val="0"/>
              </a:spcAft>
              <a:buNone/>
            </a:pPr>
            <a:r>
              <a:rPr lang="en-US" sz="2800" dirty="0"/>
              <a:t>You are helping recruiters by proactively reaching out to them.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8"/>
          <p:cNvSpPr txBox="1">
            <a:spLocks noGrp="1"/>
          </p:cNvSpPr>
          <p:nvPr>
            <p:ph type="ctrTitle"/>
          </p:nvPr>
        </p:nvSpPr>
        <p:spPr>
          <a:xfrm>
            <a:off x="0" y="74053"/>
            <a:ext cx="6925732" cy="747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Find great companies -- you deserve it</a:t>
            </a:r>
            <a:endParaRPr dirty="0"/>
          </a:p>
        </p:txBody>
      </p:sp>
      <p:sp>
        <p:nvSpPr>
          <p:cNvPr id="381" name="Google Shape;381;p48"/>
          <p:cNvSpPr txBox="1"/>
          <p:nvPr/>
        </p:nvSpPr>
        <p:spPr>
          <a:xfrm>
            <a:off x="451550" y="767126"/>
            <a:ext cx="32739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bg1"/>
                </a:solidFill>
                <a:latin typeface="Lato"/>
                <a:ea typeface="Lato"/>
                <a:cs typeface="Lato"/>
                <a:sym typeface="Lato"/>
              </a:rPr>
              <a:t>Target the best companies. They </a:t>
            </a:r>
            <a:r>
              <a:rPr lang="en" sz="1100" b="1" dirty="0">
                <a:solidFill>
                  <a:srgbClr val="FF0000"/>
                </a:solidFill>
                <a:latin typeface="Lato"/>
                <a:ea typeface="Lato"/>
                <a:cs typeface="Lato"/>
                <a:sym typeface="Lato"/>
              </a:rPr>
              <a:t>grow faster</a:t>
            </a:r>
            <a:r>
              <a:rPr lang="en" sz="1100" dirty="0">
                <a:solidFill>
                  <a:schemeClr val="bg1"/>
                </a:solidFill>
                <a:latin typeface="Lato"/>
                <a:ea typeface="Lato"/>
                <a:cs typeface="Lato"/>
                <a:sym typeface="Lato"/>
              </a:rPr>
              <a:t>, are </a:t>
            </a:r>
            <a:r>
              <a:rPr lang="en" sz="1100" b="1" dirty="0">
                <a:solidFill>
                  <a:srgbClr val="FF0000"/>
                </a:solidFill>
                <a:latin typeface="Lato"/>
                <a:ea typeface="Lato"/>
                <a:cs typeface="Lato"/>
                <a:sym typeface="Lato"/>
              </a:rPr>
              <a:t>more secure</a:t>
            </a:r>
            <a:r>
              <a:rPr lang="en" sz="1100" dirty="0">
                <a:solidFill>
                  <a:schemeClr val="bg1"/>
                </a:solidFill>
                <a:latin typeface="Lato"/>
                <a:ea typeface="Lato"/>
                <a:cs typeface="Lato"/>
                <a:sym typeface="Lato"/>
              </a:rPr>
              <a:t>, do </a:t>
            </a:r>
            <a:r>
              <a:rPr lang="en" sz="1100" b="1" dirty="0">
                <a:solidFill>
                  <a:srgbClr val="FF0000"/>
                </a:solidFill>
                <a:latin typeface="Lato"/>
                <a:ea typeface="Lato"/>
                <a:cs typeface="Lato"/>
                <a:sym typeface="Lato"/>
              </a:rPr>
              <a:t>exciting work</a:t>
            </a:r>
            <a:r>
              <a:rPr lang="en" sz="1100" dirty="0">
                <a:solidFill>
                  <a:schemeClr val="bg1"/>
                </a:solidFill>
                <a:latin typeface="Lato"/>
                <a:ea typeface="Lato"/>
                <a:cs typeface="Lato"/>
                <a:sym typeface="Lato"/>
              </a:rPr>
              <a:t>, attract </a:t>
            </a:r>
            <a:r>
              <a:rPr lang="en" sz="1100" b="1" dirty="0">
                <a:solidFill>
                  <a:srgbClr val="FF0000"/>
                </a:solidFill>
                <a:latin typeface="Lato"/>
                <a:ea typeface="Lato"/>
                <a:cs typeface="Lato"/>
                <a:sym typeface="Lato"/>
              </a:rPr>
              <a:t>great people</a:t>
            </a:r>
            <a:r>
              <a:rPr lang="en" sz="1100" dirty="0">
                <a:solidFill>
                  <a:srgbClr val="FF0000"/>
                </a:solidFill>
                <a:latin typeface="Lato"/>
                <a:ea typeface="Lato"/>
                <a:cs typeface="Lato"/>
                <a:sym typeface="Lato"/>
              </a:rPr>
              <a:t>, </a:t>
            </a:r>
            <a:r>
              <a:rPr lang="en" sz="1100" b="1" dirty="0">
                <a:solidFill>
                  <a:srgbClr val="FF0000"/>
                </a:solidFill>
                <a:latin typeface="Lato"/>
                <a:ea typeface="Lato"/>
                <a:cs typeface="Lato"/>
                <a:sym typeface="Lato"/>
              </a:rPr>
              <a:t>pay better</a:t>
            </a:r>
            <a:r>
              <a:rPr lang="en" sz="1100" dirty="0">
                <a:solidFill>
                  <a:schemeClr val="bg1"/>
                </a:solidFill>
                <a:latin typeface="Lato"/>
                <a:ea typeface="Lato"/>
                <a:cs typeface="Lato"/>
                <a:sym typeface="Lato"/>
              </a:rPr>
              <a:t>, and look </a:t>
            </a:r>
            <a:r>
              <a:rPr lang="en" sz="1100" b="1" dirty="0">
                <a:solidFill>
                  <a:srgbClr val="FF0000"/>
                </a:solidFill>
                <a:latin typeface="Lato"/>
                <a:ea typeface="Lato"/>
                <a:cs typeface="Lato"/>
                <a:sym typeface="Lato"/>
              </a:rPr>
              <a:t>great on resumes</a:t>
            </a:r>
            <a:endParaRPr sz="1100" b="1" dirty="0">
              <a:solidFill>
                <a:srgbClr val="FF0000"/>
              </a:solidFill>
              <a:latin typeface="Lato"/>
              <a:ea typeface="Lato"/>
              <a:cs typeface="Lato"/>
              <a:sym typeface="Lato"/>
            </a:endParaRPr>
          </a:p>
          <a:p>
            <a:pPr marL="0" lvl="0" indent="0" algn="l" rtl="0">
              <a:spcBef>
                <a:spcPts val="0"/>
              </a:spcBef>
              <a:spcAft>
                <a:spcPts val="0"/>
              </a:spcAft>
              <a:buNone/>
            </a:pPr>
            <a:endParaRPr sz="1100" dirty="0">
              <a:solidFill>
                <a:schemeClr val="lt2"/>
              </a:solidFill>
              <a:latin typeface="Lato"/>
              <a:ea typeface="Lato"/>
              <a:cs typeface="Lato"/>
              <a:sym typeface="Lato"/>
            </a:endParaRPr>
          </a:p>
          <a:p>
            <a:pPr marL="0" lvl="0" indent="0" algn="l" rtl="0">
              <a:spcBef>
                <a:spcPts val="0"/>
              </a:spcBef>
              <a:spcAft>
                <a:spcPts val="0"/>
              </a:spcAft>
              <a:buNone/>
            </a:pPr>
            <a:r>
              <a:rPr lang="en" sz="1100" u="sng" dirty="0">
                <a:solidFill>
                  <a:schemeClr val="hlink"/>
                </a:solidFill>
                <a:latin typeface="Lato"/>
                <a:ea typeface="Lato"/>
                <a:cs typeface="Lato"/>
                <a:sym typeface="Lato"/>
                <a:hlinkClick r:id="rId3"/>
              </a:rPr>
              <a:t>Glassdoor.com Best Places to Work ‘20 to get ideas</a:t>
            </a:r>
            <a:endParaRPr sz="1100" dirty="0">
              <a:solidFill>
                <a:schemeClr val="lt2"/>
              </a:solidFill>
              <a:latin typeface="Lato"/>
              <a:ea typeface="Lato"/>
              <a:cs typeface="Lato"/>
              <a:sym typeface="Lato"/>
            </a:endParaRPr>
          </a:p>
        </p:txBody>
      </p:sp>
      <p:pic>
        <p:nvPicPr>
          <p:cNvPr id="382" name="Google Shape;382;p48"/>
          <p:cNvPicPr preferRelativeResize="0"/>
          <p:nvPr/>
        </p:nvPicPr>
        <p:blipFill>
          <a:blip r:embed="rId4">
            <a:alphaModFix/>
          </a:blip>
          <a:stretch>
            <a:fillRect/>
          </a:stretch>
        </p:blipFill>
        <p:spPr>
          <a:xfrm>
            <a:off x="529025" y="1952043"/>
            <a:ext cx="3118949" cy="2266774"/>
          </a:xfrm>
          <a:prstGeom prst="rect">
            <a:avLst/>
          </a:prstGeom>
          <a:noFill/>
          <a:ln>
            <a:noFill/>
          </a:ln>
        </p:spPr>
      </p:pic>
      <p:sp>
        <p:nvSpPr>
          <p:cNvPr id="383" name="Google Shape;383;p48"/>
          <p:cNvSpPr/>
          <p:nvPr/>
        </p:nvSpPr>
        <p:spPr>
          <a:xfrm>
            <a:off x="596737" y="2315813"/>
            <a:ext cx="1968600" cy="148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8"/>
          <p:cNvSpPr txBox="1"/>
          <p:nvPr/>
        </p:nvSpPr>
        <p:spPr>
          <a:xfrm>
            <a:off x="3402736" y="1828518"/>
            <a:ext cx="1439400" cy="27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rgbClr val="FF0000"/>
                </a:solidFill>
                <a:latin typeface="Lato"/>
                <a:ea typeface="Lato"/>
                <a:cs typeface="Lato"/>
                <a:sym typeface="Lato"/>
              </a:rPr>
              <a:t>Can filter by size, location,etc</a:t>
            </a:r>
            <a:endParaRPr sz="1100" dirty="0">
              <a:solidFill>
                <a:srgbClr val="FF0000"/>
              </a:solidFill>
              <a:latin typeface="Lato"/>
              <a:ea typeface="Lato"/>
              <a:cs typeface="Lato"/>
              <a:sym typeface="Lato"/>
            </a:endParaRPr>
          </a:p>
        </p:txBody>
      </p:sp>
      <p:cxnSp>
        <p:nvCxnSpPr>
          <p:cNvPr id="385" name="Google Shape;385;p48"/>
          <p:cNvCxnSpPr>
            <a:cxnSpLocks/>
          </p:cNvCxnSpPr>
          <p:nvPr/>
        </p:nvCxnSpPr>
        <p:spPr>
          <a:xfrm flipH="1">
            <a:off x="2565337" y="2103618"/>
            <a:ext cx="897529" cy="286295"/>
          </a:xfrm>
          <a:prstGeom prst="straightConnector1">
            <a:avLst/>
          </a:prstGeom>
          <a:noFill/>
          <a:ln w="9525" cap="flat" cmpd="sng">
            <a:solidFill>
              <a:srgbClr val="FF0000"/>
            </a:solidFill>
            <a:prstDash val="solid"/>
            <a:round/>
            <a:headEnd type="none" w="med" len="med"/>
            <a:tailEnd type="triangle" w="med" len="med"/>
          </a:ln>
        </p:spPr>
      </p:cxnSp>
      <p:pic>
        <p:nvPicPr>
          <p:cNvPr id="386" name="Google Shape;386;p48"/>
          <p:cNvPicPr preferRelativeResize="0"/>
          <p:nvPr/>
        </p:nvPicPr>
        <p:blipFill>
          <a:blip r:embed="rId5">
            <a:alphaModFix/>
          </a:blip>
          <a:stretch>
            <a:fillRect/>
          </a:stretch>
        </p:blipFill>
        <p:spPr>
          <a:xfrm>
            <a:off x="4935500" y="1074676"/>
            <a:ext cx="2843349" cy="1828050"/>
          </a:xfrm>
          <a:prstGeom prst="rect">
            <a:avLst/>
          </a:prstGeom>
          <a:noFill/>
          <a:ln>
            <a:noFill/>
          </a:ln>
        </p:spPr>
      </p:pic>
      <p:sp>
        <p:nvSpPr>
          <p:cNvPr id="387" name="Google Shape;387;p48"/>
          <p:cNvSpPr txBox="1"/>
          <p:nvPr/>
        </p:nvSpPr>
        <p:spPr>
          <a:xfrm>
            <a:off x="4850747" y="767126"/>
            <a:ext cx="32739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bg1"/>
                </a:solidFill>
                <a:latin typeface="Lato"/>
                <a:ea typeface="Lato"/>
                <a:cs typeface="Lato"/>
                <a:sym typeface="Lato"/>
              </a:rPr>
              <a:t>Follow your top 10-20 companies on LinkedIn</a:t>
            </a:r>
            <a:endParaRPr sz="1100" b="1" dirty="0">
              <a:solidFill>
                <a:schemeClr val="bg1"/>
              </a:solidFill>
              <a:latin typeface="Lato"/>
              <a:ea typeface="Lato"/>
              <a:cs typeface="Lato"/>
              <a:sym typeface="Lato"/>
            </a:endParaRPr>
          </a:p>
          <a:p>
            <a:pPr marL="0" lvl="0" indent="0" algn="l" rtl="0">
              <a:spcBef>
                <a:spcPts val="0"/>
              </a:spcBef>
              <a:spcAft>
                <a:spcPts val="0"/>
              </a:spcAft>
              <a:buNone/>
            </a:pPr>
            <a:endParaRPr sz="1100" dirty="0">
              <a:solidFill>
                <a:schemeClr val="lt2"/>
              </a:solidFill>
              <a:latin typeface="Lato"/>
              <a:ea typeface="Lato"/>
              <a:cs typeface="Lato"/>
              <a:sym typeface="Lato"/>
            </a:endParaRPr>
          </a:p>
          <a:p>
            <a:pPr marL="0" lvl="0" indent="0" algn="l" rtl="0">
              <a:spcBef>
                <a:spcPts val="0"/>
              </a:spcBef>
              <a:spcAft>
                <a:spcPts val="0"/>
              </a:spcAft>
              <a:buNone/>
            </a:pPr>
            <a:endParaRPr sz="1100" dirty="0">
              <a:solidFill>
                <a:schemeClr val="lt2"/>
              </a:solidFill>
              <a:latin typeface="Lato"/>
              <a:ea typeface="Lato"/>
              <a:cs typeface="Lato"/>
              <a:sym typeface="Lato"/>
            </a:endParaRPr>
          </a:p>
        </p:txBody>
      </p:sp>
      <p:pic>
        <p:nvPicPr>
          <p:cNvPr id="388" name="Google Shape;388;p48"/>
          <p:cNvPicPr preferRelativeResize="0"/>
          <p:nvPr/>
        </p:nvPicPr>
        <p:blipFill>
          <a:blip r:embed="rId6">
            <a:alphaModFix/>
          </a:blip>
          <a:stretch>
            <a:fillRect/>
          </a:stretch>
        </p:blipFill>
        <p:spPr>
          <a:xfrm>
            <a:off x="7078611" y="1952043"/>
            <a:ext cx="1746274" cy="2144426"/>
          </a:xfrm>
          <a:prstGeom prst="rect">
            <a:avLst/>
          </a:prstGeom>
          <a:noFill/>
          <a:ln>
            <a:noFill/>
          </a:ln>
        </p:spPr>
      </p:pic>
      <p:sp>
        <p:nvSpPr>
          <p:cNvPr id="389" name="Google Shape;389;p48"/>
          <p:cNvSpPr/>
          <p:nvPr/>
        </p:nvSpPr>
        <p:spPr>
          <a:xfrm>
            <a:off x="7329720" y="1680318"/>
            <a:ext cx="350100" cy="148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1000"/>
                                        <p:tgtEl>
                                          <p:spTgt spid="3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2"/>
                                        </p:tgtEl>
                                        <p:attrNameLst>
                                          <p:attrName>style.visibility</p:attrName>
                                        </p:attrNameLst>
                                      </p:cBhvr>
                                      <p:to>
                                        <p:strVal val="visible"/>
                                      </p:to>
                                    </p:set>
                                    <p:animEffect transition="in" filter="fade">
                                      <p:cBhvr>
                                        <p:cTn id="12" dur="1000"/>
                                        <p:tgtEl>
                                          <p:spTgt spid="382"/>
                                        </p:tgtEl>
                                      </p:cBhvr>
                                    </p:animEffect>
                                  </p:childTnLst>
                                </p:cTn>
                              </p:par>
                              <p:par>
                                <p:cTn id="13" presetID="10" presetClass="entr" presetSubtype="0" fill="hold" nodeType="withEffect">
                                  <p:stCondLst>
                                    <p:cond delay="0"/>
                                  </p:stCondLst>
                                  <p:childTnLst>
                                    <p:set>
                                      <p:cBhvr>
                                        <p:cTn id="14" dur="1" fill="hold">
                                          <p:stCondLst>
                                            <p:cond delay="0"/>
                                          </p:stCondLst>
                                        </p:cTn>
                                        <p:tgtEl>
                                          <p:spTgt spid="383"/>
                                        </p:tgtEl>
                                        <p:attrNameLst>
                                          <p:attrName>style.visibility</p:attrName>
                                        </p:attrNameLst>
                                      </p:cBhvr>
                                      <p:to>
                                        <p:strVal val="visible"/>
                                      </p:to>
                                    </p:set>
                                    <p:animEffect transition="in" filter="fade">
                                      <p:cBhvr>
                                        <p:cTn id="15" dur="1000"/>
                                        <p:tgtEl>
                                          <p:spTgt spid="383"/>
                                        </p:tgtEl>
                                      </p:cBhvr>
                                    </p:animEffect>
                                  </p:childTnLst>
                                </p:cTn>
                              </p:par>
                              <p:par>
                                <p:cTn id="16" presetID="10" presetClass="entr" presetSubtype="0" fill="hold" nodeType="withEffect">
                                  <p:stCondLst>
                                    <p:cond delay="0"/>
                                  </p:stCondLst>
                                  <p:childTnLst>
                                    <p:set>
                                      <p:cBhvr>
                                        <p:cTn id="17" dur="1" fill="hold">
                                          <p:stCondLst>
                                            <p:cond delay="0"/>
                                          </p:stCondLst>
                                        </p:cTn>
                                        <p:tgtEl>
                                          <p:spTgt spid="385"/>
                                        </p:tgtEl>
                                        <p:attrNameLst>
                                          <p:attrName>style.visibility</p:attrName>
                                        </p:attrNameLst>
                                      </p:cBhvr>
                                      <p:to>
                                        <p:strVal val="visible"/>
                                      </p:to>
                                    </p:set>
                                    <p:animEffect transition="in" filter="fade">
                                      <p:cBhvr>
                                        <p:cTn id="18" dur="1000"/>
                                        <p:tgtEl>
                                          <p:spTgt spid="385"/>
                                        </p:tgtEl>
                                      </p:cBhvr>
                                    </p:animEffect>
                                  </p:childTnLst>
                                </p:cTn>
                              </p:par>
                              <p:par>
                                <p:cTn id="19" presetID="10" presetClass="entr" presetSubtype="0" fill="hold" nodeType="withEffect">
                                  <p:stCondLst>
                                    <p:cond delay="0"/>
                                  </p:stCondLst>
                                  <p:childTnLst>
                                    <p:set>
                                      <p:cBhvr>
                                        <p:cTn id="20" dur="1" fill="hold">
                                          <p:stCondLst>
                                            <p:cond delay="0"/>
                                          </p:stCondLst>
                                        </p:cTn>
                                        <p:tgtEl>
                                          <p:spTgt spid="384"/>
                                        </p:tgtEl>
                                        <p:attrNameLst>
                                          <p:attrName>style.visibility</p:attrName>
                                        </p:attrNameLst>
                                      </p:cBhvr>
                                      <p:to>
                                        <p:strVal val="visible"/>
                                      </p:to>
                                    </p:set>
                                    <p:animEffect transition="in" filter="fade">
                                      <p:cBhvr>
                                        <p:cTn id="21" dur="1000"/>
                                        <p:tgtEl>
                                          <p:spTgt spid="38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87"/>
                                        </p:tgtEl>
                                        <p:attrNameLst>
                                          <p:attrName>style.visibility</p:attrName>
                                        </p:attrNameLst>
                                      </p:cBhvr>
                                      <p:to>
                                        <p:strVal val="visible"/>
                                      </p:to>
                                    </p:set>
                                    <p:animEffect transition="in" filter="fade">
                                      <p:cBhvr>
                                        <p:cTn id="26" dur="1000"/>
                                        <p:tgtEl>
                                          <p:spTgt spid="38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6"/>
                                        </p:tgtEl>
                                        <p:attrNameLst>
                                          <p:attrName>style.visibility</p:attrName>
                                        </p:attrNameLst>
                                      </p:cBhvr>
                                      <p:to>
                                        <p:strVal val="visible"/>
                                      </p:to>
                                    </p:set>
                                    <p:animEffect transition="in" filter="fade">
                                      <p:cBhvr>
                                        <p:cTn id="31" dur="1000"/>
                                        <p:tgtEl>
                                          <p:spTgt spid="386"/>
                                        </p:tgtEl>
                                      </p:cBhvr>
                                    </p:animEffect>
                                  </p:childTnLst>
                                </p:cTn>
                              </p:par>
                              <p:par>
                                <p:cTn id="32" presetID="10" presetClass="entr" presetSubtype="0" fill="hold" nodeType="withEffect">
                                  <p:stCondLst>
                                    <p:cond delay="0"/>
                                  </p:stCondLst>
                                  <p:childTnLst>
                                    <p:set>
                                      <p:cBhvr>
                                        <p:cTn id="33" dur="1" fill="hold">
                                          <p:stCondLst>
                                            <p:cond delay="0"/>
                                          </p:stCondLst>
                                        </p:cTn>
                                        <p:tgtEl>
                                          <p:spTgt spid="389"/>
                                        </p:tgtEl>
                                        <p:attrNameLst>
                                          <p:attrName>style.visibility</p:attrName>
                                        </p:attrNameLst>
                                      </p:cBhvr>
                                      <p:to>
                                        <p:strVal val="visible"/>
                                      </p:to>
                                    </p:set>
                                    <p:animEffect transition="in" filter="fade">
                                      <p:cBhvr>
                                        <p:cTn id="34" dur="1000"/>
                                        <p:tgtEl>
                                          <p:spTgt spid="389"/>
                                        </p:tgtEl>
                                      </p:cBhvr>
                                    </p:animEffect>
                                  </p:childTnLst>
                                </p:cTn>
                              </p:par>
                              <p:par>
                                <p:cTn id="35" presetID="10" presetClass="entr" presetSubtype="0" fill="hold" nodeType="withEffect">
                                  <p:stCondLst>
                                    <p:cond delay="0"/>
                                  </p:stCondLst>
                                  <p:childTnLst>
                                    <p:set>
                                      <p:cBhvr>
                                        <p:cTn id="36" dur="1" fill="hold">
                                          <p:stCondLst>
                                            <p:cond delay="0"/>
                                          </p:stCondLst>
                                        </p:cTn>
                                        <p:tgtEl>
                                          <p:spTgt spid="388"/>
                                        </p:tgtEl>
                                        <p:attrNameLst>
                                          <p:attrName>style.visibility</p:attrName>
                                        </p:attrNameLst>
                                      </p:cBhvr>
                                      <p:to>
                                        <p:strVal val="visible"/>
                                      </p:to>
                                    </p:set>
                                    <p:animEffect transition="in" filter="fade">
                                      <p:cBhvr>
                                        <p:cTn id="37" dur="10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9"/>
          <p:cNvSpPr txBox="1">
            <a:spLocks noGrp="1"/>
          </p:cNvSpPr>
          <p:nvPr>
            <p:ph type="ctrTitle"/>
          </p:nvPr>
        </p:nvSpPr>
        <p:spPr>
          <a:xfrm>
            <a:off x="0" y="66866"/>
            <a:ext cx="6925732" cy="747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Then get social</a:t>
            </a:r>
            <a:endParaRPr dirty="0"/>
          </a:p>
        </p:txBody>
      </p:sp>
      <p:sp>
        <p:nvSpPr>
          <p:cNvPr id="395" name="Google Shape;395;p49"/>
          <p:cNvSpPr txBox="1"/>
          <p:nvPr/>
        </p:nvSpPr>
        <p:spPr>
          <a:xfrm>
            <a:off x="321819" y="814763"/>
            <a:ext cx="32739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bg1"/>
                </a:solidFill>
                <a:latin typeface="Lato"/>
                <a:ea typeface="Lato"/>
                <a:cs typeface="Lato"/>
                <a:sym typeface="Lato"/>
              </a:rPr>
              <a:t>Comment on posts that have a lot of interactions and engagement. This means they get a lot of attention.</a:t>
            </a:r>
            <a:endParaRPr sz="1100" dirty="0">
              <a:solidFill>
                <a:schemeClr val="bg1"/>
              </a:solidFill>
              <a:latin typeface="Lato"/>
              <a:ea typeface="Lato"/>
              <a:cs typeface="Lato"/>
              <a:sym typeface="Lato"/>
            </a:endParaRPr>
          </a:p>
          <a:p>
            <a:pPr marL="0" lvl="0" indent="0" algn="l" rtl="0">
              <a:spcBef>
                <a:spcPts val="0"/>
              </a:spcBef>
              <a:spcAft>
                <a:spcPts val="0"/>
              </a:spcAft>
              <a:buNone/>
            </a:pPr>
            <a:endParaRPr sz="1100" dirty="0">
              <a:solidFill>
                <a:schemeClr val="lt2"/>
              </a:solidFill>
              <a:latin typeface="Lato"/>
              <a:ea typeface="Lato"/>
              <a:cs typeface="Lato"/>
              <a:sym typeface="Lato"/>
            </a:endParaRPr>
          </a:p>
          <a:p>
            <a:pPr marL="0" lvl="0" indent="0" algn="l" rtl="0">
              <a:spcBef>
                <a:spcPts val="0"/>
              </a:spcBef>
              <a:spcAft>
                <a:spcPts val="0"/>
              </a:spcAft>
              <a:buNone/>
            </a:pPr>
            <a:endParaRPr sz="1100" dirty="0">
              <a:solidFill>
                <a:schemeClr val="lt2"/>
              </a:solidFill>
              <a:latin typeface="Lato"/>
              <a:ea typeface="Lato"/>
              <a:cs typeface="Lato"/>
              <a:sym typeface="Lato"/>
            </a:endParaRPr>
          </a:p>
          <a:p>
            <a:pPr marL="0" lvl="0" indent="0" algn="l" rtl="0">
              <a:spcBef>
                <a:spcPts val="0"/>
              </a:spcBef>
              <a:spcAft>
                <a:spcPts val="0"/>
              </a:spcAft>
              <a:buNone/>
            </a:pPr>
            <a:endParaRPr sz="1100" dirty="0">
              <a:solidFill>
                <a:schemeClr val="lt2"/>
              </a:solidFill>
              <a:latin typeface="Lato"/>
              <a:ea typeface="Lato"/>
              <a:cs typeface="Lato"/>
              <a:sym typeface="Lato"/>
            </a:endParaRPr>
          </a:p>
          <a:p>
            <a:pPr marL="0" lvl="0" indent="0" algn="l" rtl="0">
              <a:spcBef>
                <a:spcPts val="0"/>
              </a:spcBef>
              <a:spcAft>
                <a:spcPts val="0"/>
              </a:spcAft>
              <a:buNone/>
            </a:pPr>
            <a:endParaRPr sz="1100" dirty="0">
              <a:solidFill>
                <a:schemeClr val="lt2"/>
              </a:solidFill>
              <a:latin typeface="Lato"/>
              <a:ea typeface="Lato"/>
              <a:cs typeface="Lato"/>
              <a:sym typeface="Lato"/>
            </a:endParaRPr>
          </a:p>
        </p:txBody>
      </p:sp>
      <p:pic>
        <p:nvPicPr>
          <p:cNvPr id="396" name="Google Shape;396;p49"/>
          <p:cNvPicPr preferRelativeResize="0"/>
          <p:nvPr/>
        </p:nvPicPr>
        <p:blipFill>
          <a:blip r:embed="rId3">
            <a:alphaModFix/>
          </a:blip>
          <a:stretch>
            <a:fillRect/>
          </a:stretch>
        </p:blipFill>
        <p:spPr>
          <a:xfrm>
            <a:off x="414294" y="1562660"/>
            <a:ext cx="1846625" cy="2267650"/>
          </a:xfrm>
          <a:prstGeom prst="rect">
            <a:avLst/>
          </a:prstGeom>
          <a:noFill/>
          <a:ln>
            <a:noFill/>
          </a:ln>
        </p:spPr>
      </p:pic>
      <p:sp>
        <p:nvSpPr>
          <p:cNvPr id="397" name="Google Shape;397;p49"/>
          <p:cNvSpPr txBox="1"/>
          <p:nvPr/>
        </p:nvSpPr>
        <p:spPr>
          <a:xfrm>
            <a:off x="3768843" y="809582"/>
            <a:ext cx="46524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dirty="0">
                <a:solidFill>
                  <a:srgbClr val="FF0000"/>
                </a:solidFill>
                <a:latin typeface="Lato"/>
                <a:ea typeface="Lato"/>
                <a:cs typeface="Lato"/>
                <a:sym typeface="Lato"/>
              </a:rPr>
              <a:t>Pro tip: </a:t>
            </a:r>
            <a:r>
              <a:rPr lang="en" sz="1100" dirty="0">
                <a:solidFill>
                  <a:schemeClr val="bg1"/>
                </a:solidFill>
                <a:latin typeface="Lato"/>
                <a:ea typeface="Lato"/>
                <a:cs typeface="Lato"/>
                <a:sym typeface="Lato"/>
              </a:rPr>
              <a:t>check the likes/comments for people from the company, then send them a connection request (always include a message) and reference something interesting about their comment on that specific thread. </a:t>
            </a:r>
            <a:r>
              <a:rPr lang="en" sz="1100" b="1" dirty="0">
                <a:solidFill>
                  <a:srgbClr val="FF0000"/>
                </a:solidFill>
                <a:latin typeface="Lato"/>
                <a:ea typeface="Lato"/>
                <a:cs typeface="Lato"/>
                <a:sym typeface="Lato"/>
              </a:rPr>
              <a:t>Very effective!</a:t>
            </a:r>
            <a:endParaRPr sz="1100" b="1" dirty="0">
              <a:solidFill>
                <a:srgbClr val="FF0000"/>
              </a:solidFill>
              <a:latin typeface="Lato"/>
              <a:ea typeface="Lato"/>
              <a:cs typeface="Lato"/>
              <a:sym typeface="Lato"/>
            </a:endParaRPr>
          </a:p>
          <a:p>
            <a:pPr marL="0" lvl="0" indent="0" algn="l" rtl="0">
              <a:spcBef>
                <a:spcPts val="0"/>
              </a:spcBef>
              <a:spcAft>
                <a:spcPts val="0"/>
              </a:spcAft>
              <a:buNone/>
            </a:pPr>
            <a:endParaRPr sz="1100" dirty="0">
              <a:solidFill>
                <a:schemeClr val="lt2"/>
              </a:solidFill>
              <a:latin typeface="Lato"/>
              <a:ea typeface="Lato"/>
              <a:cs typeface="Lato"/>
              <a:sym typeface="Lato"/>
            </a:endParaRPr>
          </a:p>
          <a:p>
            <a:pPr marL="0" lvl="0" indent="0" algn="l" rtl="0">
              <a:spcBef>
                <a:spcPts val="0"/>
              </a:spcBef>
              <a:spcAft>
                <a:spcPts val="0"/>
              </a:spcAft>
              <a:buNone/>
            </a:pPr>
            <a:endParaRPr sz="1100" dirty="0">
              <a:solidFill>
                <a:schemeClr val="lt2"/>
              </a:solidFill>
              <a:latin typeface="Lato"/>
              <a:ea typeface="Lato"/>
              <a:cs typeface="Lato"/>
              <a:sym typeface="Lato"/>
            </a:endParaRPr>
          </a:p>
          <a:p>
            <a:pPr marL="0" lvl="0" indent="0" algn="l" rtl="0">
              <a:spcBef>
                <a:spcPts val="0"/>
              </a:spcBef>
              <a:spcAft>
                <a:spcPts val="0"/>
              </a:spcAft>
              <a:buNone/>
            </a:pPr>
            <a:endParaRPr sz="1100" dirty="0">
              <a:solidFill>
                <a:schemeClr val="lt2"/>
              </a:solidFill>
              <a:latin typeface="Lato"/>
              <a:ea typeface="Lato"/>
              <a:cs typeface="Lato"/>
              <a:sym typeface="Lato"/>
            </a:endParaRPr>
          </a:p>
          <a:p>
            <a:pPr marL="0" lvl="0" indent="0" algn="l" rtl="0">
              <a:spcBef>
                <a:spcPts val="0"/>
              </a:spcBef>
              <a:spcAft>
                <a:spcPts val="0"/>
              </a:spcAft>
              <a:buNone/>
            </a:pPr>
            <a:endParaRPr sz="1100" dirty="0">
              <a:solidFill>
                <a:schemeClr val="lt2"/>
              </a:solidFill>
              <a:latin typeface="Lato"/>
              <a:ea typeface="Lato"/>
              <a:cs typeface="Lato"/>
              <a:sym typeface="Lato"/>
            </a:endParaRPr>
          </a:p>
        </p:txBody>
      </p:sp>
      <p:pic>
        <p:nvPicPr>
          <p:cNvPr id="398" name="Google Shape;398;p49"/>
          <p:cNvPicPr preferRelativeResize="0"/>
          <p:nvPr/>
        </p:nvPicPr>
        <p:blipFill>
          <a:blip r:embed="rId4">
            <a:alphaModFix/>
          </a:blip>
          <a:stretch>
            <a:fillRect/>
          </a:stretch>
        </p:blipFill>
        <p:spPr>
          <a:xfrm>
            <a:off x="3876493" y="1819974"/>
            <a:ext cx="2218550" cy="2302950"/>
          </a:xfrm>
          <a:prstGeom prst="rect">
            <a:avLst/>
          </a:prstGeom>
          <a:noFill/>
          <a:ln>
            <a:noFill/>
          </a:ln>
        </p:spPr>
      </p:pic>
      <p:pic>
        <p:nvPicPr>
          <p:cNvPr id="399" name="Google Shape;399;p49"/>
          <p:cNvPicPr preferRelativeResize="0"/>
          <p:nvPr/>
        </p:nvPicPr>
        <p:blipFill>
          <a:blip r:embed="rId5">
            <a:alphaModFix/>
          </a:blip>
          <a:stretch>
            <a:fillRect/>
          </a:stretch>
        </p:blipFill>
        <p:spPr>
          <a:xfrm>
            <a:off x="6253598" y="1819974"/>
            <a:ext cx="1899624" cy="2839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1000"/>
                                        <p:tgtEl>
                                          <p:spTgt spid="3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6"/>
                                        </p:tgtEl>
                                        <p:attrNameLst>
                                          <p:attrName>style.visibility</p:attrName>
                                        </p:attrNameLst>
                                      </p:cBhvr>
                                      <p:to>
                                        <p:strVal val="visible"/>
                                      </p:to>
                                    </p:set>
                                    <p:animEffect transition="in" filter="fade">
                                      <p:cBhvr>
                                        <p:cTn id="12" dur="1000"/>
                                        <p:tgtEl>
                                          <p:spTgt spid="3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7"/>
                                        </p:tgtEl>
                                        <p:attrNameLst>
                                          <p:attrName>style.visibility</p:attrName>
                                        </p:attrNameLst>
                                      </p:cBhvr>
                                      <p:to>
                                        <p:strVal val="visible"/>
                                      </p:to>
                                    </p:set>
                                    <p:animEffect transition="in" filter="fade">
                                      <p:cBhvr>
                                        <p:cTn id="17" dur="1000"/>
                                        <p:tgtEl>
                                          <p:spTgt spid="3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8"/>
                                        </p:tgtEl>
                                        <p:attrNameLst>
                                          <p:attrName>style.visibility</p:attrName>
                                        </p:attrNameLst>
                                      </p:cBhvr>
                                      <p:to>
                                        <p:strVal val="visible"/>
                                      </p:to>
                                    </p:set>
                                    <p:animEffect transition="in" filter="fade">
                                      <p:cBhvr>
                                        <p:cTn id="22" dur="1000"/>
                                        <p:tgtEl>
                                          <p:spTgt spid="398"/>
                                        </p:tgtEl>
                                      </p:cBhvr>
                                    </p:animEffect>
                                  </p:childTnLst>
                                </p:cTn>
                              </p:par>
                              <p:par>
                                <p:cTn id="23" presetID="10" presetClass="entr" presetSubtype="0" fill="hold" nodeType="withEffect">
                                  <p:stCondLst>
                                    <p:cond delay="0"/>
                                  </p:stCondLst>
                                  <p:childTnLst>
                                    <p:set>
                                      <p:cBhvr>
                                        <p:cTn id="24" dur="1" fill="hold">
                                          <p:stCondLst>
                                            <p:cond delay="0"/>
                                          </p:stCondLst>
                                        </p:cTn>
                                        <p:tgtEl>
                                          <p:spTgt spid="399"/>
                                        </p:tgtEl>
                                        <p:attrNameLst>
                                          <p:attrName>style.visibility</p:attrName>
                                        </p:attrNameLst>
                                      </p:cBhvr>
                                      <p:to>
                                        <p:strVal val="visible"/>
                                      </p:to>
                                    </p:set>
                                    <p:animEffect transition="in" filter="fade">
                                      <p:cBhvr>
                                        <p:cTn id="25" dur="10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0"/>
          <p:cNvSpPr txBox="1">
            <a:spLocks noGrp="1"/>
          </p:cNvSpPr>
          <p:nvPr>
            <p:ph type="ctrTitle"/>
          </p:nvPr>
        </p:nvSpPr>
        <p:spPr>
          <a:xfrm>
            <a:off x="-1" y="-5798"/>
            <a:ext cx="8417859" cy="73291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900" dirty="0"/>
              <a:t>Start building your network inside companies</a:t>
            </a:r>
            <a:endParaRPr sz="2900" dirty="0"/>
          </a:p>
        </p:txBody>
      </p:sp>
      <p:sp>
        <p:nvSpPr>
          <p:cNvPr id="405" name="Google Shape;405;p50"/>
          <p:cNvSpPr txBox="1"/>
          <p:nvPr/>
        </p:nvSpPr>
        <p:spPr>
          <a:xfrm>
            <a:off x="311700" y="807869"/>
            <a:ext cx="3040200" cy="38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bg1"/>
                </a:solidFill>
                <a:latin typeface="Lato"/>
                <a:ea typeface="Lato"/>
                <a:cs typeface="Lato"/>
                <a:sym typeface="Lato"/>
              </a:rPr>
              <a:t>Back on the company page you can see all the employees of that company on LinkedIn </a:t>
            </a:r>
            <a:endParaRPr sz="1100" dirty="0">
              <a:solidFill>
                <a:schemeClr val="bg1"/>
              </a:solidFill>
              <a:latin typeface="Lato"/>
              <a:ea typeface="Lato"/>
              <a:cs typeface="Lato"/>
              <a:sym typeface="Lato"/>
            </a:endParaRPr>
          </a:p>
          <a:p>
            <a:pPr marL="0" lvl="0" indent="0" algn="l" rtl="0">
              <a:spcBef>
                <a:spcPts val="0"/>
              </a:spcBef>
              <a:spcAft>
                <a:spcPts val="0"/>
              </a:spcAft>
              <a:buNone/>
            </a:pPr>
            <a:endParaRPr sz="1100" dirty="0">
              <a:solidFill>
                <a:schemeClr val="lt2"/>
              </a:solidFill>
              <a:latin typeface="Lato"/>
              <a:ea typeface="Lato"/>
              <a:cs typeface="Lato"/>
              <a:sym typeface="Lato"/>
            </a:endParaRPr>
          </a:p>
          <a:p>
            <a:pPr marL="0" lvl="0" indent="0" algn="l" rtl="0">
              <a:spcBef>
                <a:spcPts val="0"/>
              </a:spcBef>
              <a:spcAft>
                <a:spcPts val="0"/>
              </a:spcAft>
              <a:buNone/>
            </a:pPr>
            <a:endParaRPr sz="1100" dirty="0">
              <a:solidFill>
                <a:schemeClr val="lt2"/>
              </a:solidFill>
              <a:latin typeface="Lato"/>
              <a:ea typeface="Lato"/>
              <a:cs typeface="Lato"/>
              <a:sym typeface="Lato"/>
            </a:endParaRPr>
          </a:p>
        </p:txBody>
      </p:sp>
      <p:pic>
        <p:nvPicPr>
          <p:cNvPr id="406" name="Google Shape;406;p50"/>
          <p:cNvPicPr preferRelativeResize="0"/>
          <p:nvPr/>
        </p:nvPicPr>
        <p:blipFill>
          <a:blip r:embed="rId3">
            <a:alphaModFix/>
          </a:blip>
          <a:stretch>
            <a:fillRect/>
          </a:stretch>
        </p:blipFill>
        <p:spPr>
          <a:xfrm>
            <a:off x="311700" y="1570800"/>
            <a:ext cx="3591951" cy="2701700"/>
          </a:xfrm>
          <a:prstGeom prst="rect">
            <a:avLst/>
          </a:prstGeom>
          <a:noFill/>
          <a:ln>
            <a:noFill/>
          </a:ln>
        </p:spPr>
      </p:pic>
      <p:sp>
        <p:nvSpPr>
          <p:cNvPr id="407" name="Google Shape;407;p50"/>
          <p:cNvSpPr txBox="1"/>
          <p:nvPr/>
        </p:nvSpPr>
        <p:spPr>
          <a:xfrm>
            <a:off x="311700" y="1225694"/>
            <a:ext cx="2798700" cy="2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FF0000"/>
                </a:solidFill>
                <a:latin typeface="Lato"/>
                <a:ea typeface="Lato"/>
                <a:cs typeface="Lato"/>
                <a:sym typeface="Lato"/>
              </a:rPr>
              <a:t>Go here because the search is better</a:t>
            </a:r>
            <a:endParaRPr sz="1200" dirty="0">
              <a:solidFill>
                <a:srgbClr val="FF0000"/>
              </a:solidFill>
              <a:latin typeface="Lato"/>
              <a:ea typeface="Lato"/>
              <a:cs typeface="Lato"/>
              <a:sym typeface="Lato"/>
            </a:endParaRPr>
          </a:p>
        </p:txBody>
      </p:sp>
      <p:cxnSp>
        <p:nvCxnSpPr>
          <p:cNvPr id="408" name="Google Shape;408;p50"/>
          <p:cNvCxnSpPr/>
          <p:nvPr/>
        </p:nvCxnSpPr>
        <p:spPr>
          <a:xfrm>
            <a:off x="479926" y="1553991"/>
            <a:ext cx="177900" cy="1853700"/>
          </a:xfrm>
          <a:prstGeom prst="straightConnector1">
            <a:avLst/>
          </a:prstGeom>
          <a:noFill/>
          <a:ln w="9525" cap="flat" cmpd="sng">
            <a:solidFill>
              <a:srgbClr val="FF0000"/>
            </a:solidFill>
            <a:prstDash val="solid"/>
            <a:round/>
            <a:headEnd type="none" w="med" len="med"/>
            <a:tailEnd type="triangle" w="med" len="med"/>
          </a:ln>
        </p:spPr>
      </p:cxnSp>
      <p:sp>
        <p:nvSpPr>
          <p:cNvPr id="409" name="Google Shape;409;p50"/>
          <p:cNvSpPr txBox="1"/>
          <p:nvPr/>
        </p:nvSpPr>
        <p:spPr>
          <a:xfrm>
            <a:off x="4387125" y="727114"/>
            <a:ext cx="2903100" cy="2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dirty="0">
                <a:solidFill>
                  <a:schemeClr val="bg1"/>
                </a:solidFill>
                <a:latin typeface="Lato"/>
                <a:ea typeface="Lato"/>
                <a:cs typeface="Lato"/>
                <a:sym typeface="Lato"/>
              </a:rPr>
              <a:t>Then search at least these 3 positions (can filter by location depending on company)</a:t>
            </a:r>
            <a:endParaRPr sz="1100" dirty="0">
              <a:solidFill>
                <a:schemeClr val="bg1"/>
              </a:solidFill>
              <a:latin typeface="Lato"/>
              <a:ea typeface="Lato"/>
              <a:cs typeface="Lato"/>
              <a:sym typeface="Lato"/>
            </a:endParaRPr>
          </a:p>
          <a:p>
            <a:pPr marL="0" lvl="0" indent="0" algn="l" rtl="0">
              <a:spcBef>
                <a:spcPts val="0"/>
              </a:spcBef>
              <a:spcAft>
                <a:spcPts val="0"/>
              </a:spcAft>
              <a:buNone/>
            </a:pPr>
            <a:endParaRPr sz="1100" dirty="0">
              <a:solidFill>
                <a:schemeClr val="bg1"/>
              </a:solidFill>
              <a:latin typeface="Lato"/>
              <a:ea typeface="Lato"/>
              <a:cs typeface="Lato"/>
              <a:sym typeface="Lato"/>
            </a:endParaRPr>
          </a:p>
          <a:p>
            <a:pPr marL="158750" lvl="0" algn="l" rtl="0">
              <a:spcBef>
                <a:spcPts val="0"/>
              </a:spcBef>
              <a:spcAft>
                <a:spcPts val="0"/>
              </a:spcAft>
              <a:buSzPts val="1100"/>
            </a:pPr>
            <a:r>
              <a:rPr lang="en" sz="1100" dirty="0">
                <a:solidFill>
                  <a:schemeClr val="bg1"/>
                </a:solidFill>
                <a:latin typeface="Lato"/>
                <a:ea typeface="Lato"/>
                <a:cs typeface="Lato"/>
                <a:sym typeface="Lato"/>
              </a:rPr>
              <a:t>Someone in your target job i.e. “Consultant” (least pressure - get to know their story/experience)</a:t>
            </a:r>
            <a:endParaRPr sz="1100" dirty="0">
              <a:solidFill>
                <a:schemeClr val="bg1"/>
              </a:solidFill>
              <a:latin typeface="Lato"/>
              <a:ea typeface="Lato"/>
              <a:cs typeface="Lato"/>
              <a:sym typeface="Lato"/>
            </a:endParaRPr>
          </a:p>
          <a:p>
            <a:pPr marL="457200" lvl="0" indent="0" algn="l" rtl="0">
              <a:spcBef>
                <a:spcPts val="0"/>
              </a:spcBef>
              <a:spcAft>
                <a:spcPts val="0"/>
              </a:spcAft>
              <a:buNone/>
            </a:pPr>
            <a:endParaRPr sz="1100" dirty="0">
              <a:solidFill>
                <a:schemeClr val="bg1"/>
              </a:solidFill>
              <a:latin typeface="Lato"/>
              <a:ea typeface="Lato"/>
              <a:cs typeface="Lato"/>
              <a:sym typeface="Lato"/>
            </a:endParaRPr>
          </a:p>
          <a:p>
            <a:pPr marL="158750" lvl="0" algn="l" rtl="0">
              <a:spcBef>
                <a:spcPts val="0"/>
              </a:spcBef>
              <a:spcAft>
                <a:spcPts val="0"/>
              </a:spcAft>
              <a:buClr>
                <a:schemeClr val="lt2"/>
              </a:buClr>
              <a:buSzPts val="1100"/>
            </a:pPr>
            <a:r>
              <a:rPr lang="en" sz="1100" dirty="0">
                <a:solidFill>
                  <a:schemeClr val="bg1"/>
                </a:solidFill>
                <a:latin typeface="Lato"/>
                <a:ea typeface="Lato"/>
                <a:cs typeface="Lato"/>
                <a:sym typeface="Lato"/>
              </a:rPr>
              <a:t>Someone in “Recruiting” or “Talent Acquisitions” (when you have a resume, LinkedIn, and have practiced interviewing a bit)</a:t>
            </a:r>
            <a:endParaRPr sz="1100" dirty="0">
              <a:solidFill>
                <a:schemeClr val="bg1"/>
              </a:solidFill>
              <a:latin typeface="Lato"/>
              <a:ea typeface="Lato"/>
              <a:cs typeface="Lato"/>
              <a:sym typeface="Lato"/>
            </a:endParaRPr>
          </a:p>
          <a:p>
            <a:pPr marL="0" lvl="0" indent="0" algn="l" rtl="0">
              <a:spcBef>
                <a:spcPts val="0"/>
              </a:spcBef>
              <a:spcAft>
                <a:spcPts val="0"/>
              </a:spcAft>
              <a:buNone/>
            </a:pPr>
            <a:endParaRPr sz="1100" dirty="0">
              <a:solidFill>
                <a:schemeClr val="bg1"/>
              </a:solidFill>
              <a:latin typeface="Lato"/>
              <a:ea typeface="Lato"/>
              <a:cs typeface="Lato"/>
              <a:sym typeface="Lato"/>
            </a:endParaRPr>
          </a:p>
          <a:p>
            <a:pPr marL="158750" lvl="0" algn="l" rtl="0">
              <a:spcBef>
                <a:spcPts val="0"/>
              </a:spcBef>
              <a:spcAft>
                <a:spcPts val="0"/>
              </a:spcAft>
              <a:buClr>
                <a:schemeClr val="lt2"/>
              </a:buClr>
              <a:buSzPts val="1100"/>
            </a:pPr>
            <a:r>
              <a:rPr lang="en" sz="1100" dirty="0">
                <a:solidFill>
                  <a:schemeClr val="bg1"/>
                </a:solidFill>
                <a:latin typeface="Lato"/>
                <a:ea typeface="Lato"/>
                <a:cs typeface="Lato"/>
                <a:sym typeface="Lato"/>
              </a:rPr>
              <a:t>Manager/Director in the role you want “Consultant Manager” </a:t>
            </a:r>
            <a:endParaRPr sz="1100" dirty="0">
              <a:solidFill>
                <a:schemeClr val="bg1"/>
              </a:solidFill>
              <a:latin typeface="Lato"/>
              <a:ea typeface="Lato"/>
              <a:cs typeface="Lato"/>
              <a:sym typeface="Lato"/>
            </a:endParaRPr>
          </a:p>
        </p:txBody>
      </p:sp>
      <p:pic>
        <p:nvPicPr>
          <p:cNvPr id="410" name="Google Shape;410;p50"/>
          <p:cNvPicPr preferRelativeResize="0"/>
          <p:nvPr/>
        </p:nvPicPr>
        <p:blipFill>
          <a:blip r:embed="rId4">
            <a:alphaModFix/>
          </a:blip>
          <a:stretch>
            <a:fillRect/>
          </a:stretch>
        </p:blipFill>
        <p:spPr>
          <a:xfrm>
            <a:off x="4379249" y="3318130"/>
            <a:ext cx="1376175" cy="865550"/>
          </a:xfrm>
          <a:prstGeom prst="rect">
            <a:avLst/>
          </a:prstGeom>
          <a:noFill/>
          <a:ln>
            <a:noFill/>
          </a:ln>
        </p:spPr>
      </p:pic>
      <p:pic>
        <p:nvPicPr>
          <p:cNvPr id="411" name="Google Shape;411;p50"/>
          <p:cNvPicPr preferRelativeResize="0"/>
          <p:nvPr/>
        </p:nvPicPr>
        <p:blipFill>
          <a:blip r:embed="rId5">
            <a:alphaModFix/>
          </a:blip>
          <a:stretch>
            <a:fillRect/>
          </a:stretch>
        </p:blipFill>
        <p:spPr>
          <a:xfrm>
            <a:off x="5838675" y="3319009"/>
            <a:ext cx="1365973" cy="865550"/>
          </a:xfrm>
          <a:prstGeom prst="rect">
            <a:avLst/>
          </a:prstGeom>
          <a:noFill/>
          <a:ln>
            <a:noFill/>
          </a:ln>
        </p:spPr>
      </p:pic>
      <p:pic>
        <p:nvPicPr>
          <p:cNvPr id="412" name="Google Shape;412;p50"/>
          <p:cNvPicPr preferRelativeResize="0"/>
          <p:nvPr/>
        </p:nvPicPr>
        <p:blipFill>
          <a:blip r:embed="rId6">
            <a:alphaModFix/>
          </a:blip>
          <a:stretch>
            <a:fillRect/>
          </a:stretch>
        </p:blipFill>
        <p:spPr>
          <a:xfrm>
            <a:off x="7287899" y="3318130"/>
            <a:ext cx="1376175" cy="865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1000"/>
                                        <p:tgtEl>
                                          <p:spTgt spid="405"/>
                                        </p:tgtEl>
                                      </p:cBhvr>
                                    </p:animEffect>
                                  </p:childTnLst>
                                </p:cTn>
                              </p:par>
                              <p:par>
                                <p:cTn id="8" presetID="10" presetClass="entr" presetSubtype="0" fill="hold" nodeType="withEffect">
                                  <p:stCondLst>
                                    <p:cond delay="0"/>
                                  </p:stCondLst>
                                  <p:childTnLst>
                                    <p:set>
                                      <p:cBhvr>
                                        <p:cTn id="9" dur="1" fill="hold">
                                          <p:stCondLst>
                                            <p:cond delay="0"/>
                                          </p:stCondLst>
                                        </p:cTn>
                                        <p:tgtEl>
                                          <p:spTgt spid="407"/>
                                        </p:tgtEl>
                                        <p:attrNameLst>
                                          <p:attrName>style.visibility</p:attrName>
                                        </p:attrNameLst>
                                      </p:cBhvr>
                                      <p:to>
                                        <p:strVal val="visible"/>
                                      </p:to>
                                    </p:set>
                                    <p:animEffect transition="in" filter="fade">
                                      <p:cBhvr>
                                        <p:cTn id="10" dur="1000"/>
                                        <p:tgtEl>
                                          <p:spTgt spid="407"/>
                                        </p:tgtEl>
                                      </p:cBhvr>
                                    </p:animEffect>
                                  </p:childTnLst>
                                </p:cTn>
                              </p:par>
                              <p:par>
                                <p:cTn id="11" presetID="10" presetClass="entr" presetSubtype="0" fill="hold" nodeType="withEffect">
                                  <p:stCondLst>
                                    <p:cond delay="0"/>
                                  </p:stCondLst>
                                  <p:childTnLst>
                                    <p:set>
                                      <p:cBhvr>
                                        <p:cTn id="12" dur="1" fill="hold">
                                          <p:stCondLst>
                                            <p:cond delay="0"/>
                                          </p:stCondLst>
                                        </p:cTn>
                                        <p:tgtEl>
                                          <p:spTgt spid="408"/>
                                        </p:tgtEl>
                                        <p:attrNameLst>
                                          <p:attrName>style.visibility</p:attrName>
                                        </p:attrNameLst>
                                      </p:cBhvr>
                                      <p:to>
                                        <p:strVal val="visible"/>
                                      </p:to>
                                    </p:set>
                                    <p:animEffect transition="in" filter="fade">
                                      <p:cBhvr>
                                        <p:cTn id="13" dur="1000"/>
                                        <p:tgtEl>
                                          <p:spTgt spid="408"/>
                                        </p:tgtEl>
                                      </p:cBhvr>
                                    </p:animEffect>
                                  </p:childTnLst>
                                </p:cTn>
                              </p:par>
                              <p:par>
                                <p:cTn id="14" presetID="10" presetClass="entr" presetSubtype="0" fill="hold" nodeType="withEffect">
                                  <p:stCondLst>
                                    <p:cond delay="0"/>
                                  </p:stCondLst>
                                  <p:childTnLst>
                                    <p:set>
                                      <p:cBhvr>
                                        <p:cTn id="15" dur="1" fill="hold">
                                          <p:stCondLst>
                                            <p:cond delay="0"/>
                                          </p:stCondLst>
                                        </p:cTn>
                                        <p:tgtEl>
                                          <p:spTgt spid="406"/>
                                        </p:tgtEl>
                                        <p:attrNameLst>
                                          <p:attrName>style.visibility</p:attrName>
                                        </p:attrNameLst>
                                      </p:cBhvr>
                                      <p:to>
                                        <p:strVal val="visible"/>
                                      </p:to>
                                    </p:set>
                                    <p:animEffect transition="in" filter="fade">
                                      <p:cBhvr>
                                        <p:cTn id="16" dur="1000"/>
                                        <p:tgtEl>
                                          <p:spTgt spid="40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
                                        </p:tgtEl>
                                        <p:attrNameLst>
                                          <p:attrName>style.visibility</p:attrName>
                                        </p:attrNameLst>
                                      </p:cBhvr>
                                      <p:to>
                                        <p:strVal val="visible"/>
                                      </p:to>
                                    </p:set>
                                    <p:animEffect transition="in" filter="fade">
                                      <p:cBhvr>
                                        <p:cTn id="21" dur="1000"/>
                                        <p:tgtEl>
                                          <p:spTgt spid="40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10"/>
                                        </p:tgtEl>
                                        <p:attrNameLst>
                                          <p:attrName>style.visibility</p:attrName>
                                        </p:attrNameLst>
                                      </p:cBhvr>
                                      <p:to>
                                        <p:strVal val="visible"/>
                                      </p:to>
                                    </p:set>
                                    <p:animEffect transition="in" filter="fade">
                                      <p:cBhvr>
                                        <p:cTn id="26" dur="1000"/>
                                        <p:tgtEl>
                                          <p:spTgt spid="410"/>
                                        </p:tgtEl>
                                      </p:cBhvr>
                                    </p:animEffect>
                                  </p:childTnLst>
                                </p:cTn>
                              </p:par>
                              <p:par>
                                <p:cTn id="27" presetID="10" presetClass="entr" presetSubtype="0" fill="hold" nodeType="withEffect">
                                  <p:stCondLst>
                                    <p:cond delay="0"/>
                                  </p:stCondLst>
                                  <p:childTnLst>
                                    <p:set>
                                      <p:cBhvr>
                                        <p:cTn id="28" dur="1" fill="hold">
                                          <p:stCondLst>
                                            <p:cond delay="0"/>
                                          </p:stCondLst>
                                        </p:cTn>
                                        <p:tgtEl>
                                          <p:spTgt spid="411"/>
                                        </p:tgtEl>
                                        <p:attrNameLst>
                                          <p:attrName>style.visibility</p:attrName>
                                        </p:attrNameLst>
                                      </p:cBhvr>
                                      <p:to>
                                        <p:strVal val="visible"/>
                                      </p:to>
                                    </p:set>
                                    <p:animEffect transition="in" filter="fade">
                                      <p:cBhvr>
                                        <p:cTn id="29" dur="1000"/>
                                        <p:tgtEl>
                                          <p:spTgt spid="411"/>
                                        </p:tgtEl>
                                      </p:cBhvr>
                                    </p:animEffect>
                                  </p:childTnLst>
                                </p:cTn>
                              </p:par>
                              <p:par>
                                <p:cTn id="30" presetID="10" presetClass="entr" presetSubtype="0" fill="hold" nodeType="withEffect">
                                  <p:stCondLst>
                                    <p:cond delay="0"/>
                                  </p:stCondLst>
                                  <p:childTnLst>
                                    <p:set>
                                      <p:cBhvr>
                                        <p:cTn id="31" dur="1" fill="hold">
                                          <p:stCondLst>
                                            <p:cond delay="0"/>
                                          </p:stCondLst>
                                        </p:cTn>
                                        <p:tgtEl>
                                          <p:spTgt spid="412"/>
                                        </p:tgtEl>
                                        <p:attrNameLst>
                                          <p:attrName>style.visibility</p:attrName>
                                        </p:attrNameLst>
                                      </p:cBhvr>
                                      <p:to>
                                        <p:strVal val="visible"/>
                                      </p:to>
                                    </p:set>
                                    <p:animEffect transition="in" filter="fade">
                                      <p:cBhvr>
                                        <p:cTn id="32"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51"/>
          <p:cNvSpPr txBox="1">
            <a:spLocks noGrp="1"/>
          </p:cNvSpPr>
          <p:nvPr>
            <p:ph type="ctrTitle"/>
          </p:nvPr>
        </p:nvSpPr>
        <p:spPr>
          <a:xfrm>
            <a:off x="9634" y="41930"/>
            <a:ext cx="6925732" cy="747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Cold outreach: just do it</a:t>
            </a:r>
            <a:endParaRPr dirty="0"/>
          </a:p>
        </p:txBody>
      </p:sp>
      <p:sp>
        <p:nvSpPr>
          <p:cNvPr id="418" name="Google Shape;418;p51"/>
          <p:cNvSpPr txBox="1"/>
          <p:nvPr/>
        </p:nvSpPr>
        <p:spPr>
          <a:xfrm>
            <a:off x="1245300" y="1290000"/>
            <a:ext cx="3024600" cy="3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b="1">
              <a:solidFill>
                <a:schemeClr val="dk2"/>
              </a:solidFill>
              <a:latin typeface="Space Mono"/>
              <a:ea typeface="Space Mono"/>
              <a:cs typeface="Space Mono"/>
              <a:sym typeface="Space Mono"/>
            </a:endParaRPr>
          </a:p>
        </p:txBody>
      </p:sp>
      <p:sp>
        <p:nvSpPr>
          <p:cNvPr id="419" name="Google Shape;419;p51"/>
          <p:cNvSpPr txBox="1"/>
          <p:nvPr/>
        </p:nvSpPr>
        <p:spPr>
          <a:xfrm>
            <a:off x="311700" y="740664"/>
            <a:ext cx="3160800" cy="47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bg1"/>
                </a:solidFill>
                <a:latin typeface="Lato"/>
                <a:ea typeface="Lato"/>
                <a:cs typeface="Lato"/>
                <a:sym typeface="Lato"/>
              </a:rPr>
              <a:t>Send a short message with every connection request.</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bg1"/>
              </a:solidFill>
              <a:latin typeface="Lato"/>
              <a:ea typeface="Lato"/>
              <a:cs typeface="Lato"/>
              <a:sym typeface="Lato"/>
            </a:endParaRPr>
          </a:p>
          <a:p>
            <a:pPr marL="0" lvl="0" indent="0" algn="l" rtl="0">
              <a:spcBef>
                <a:spcPts val="0"/>
              </a:spcBef>
              <a:spcAft>
                <a:spcPts val="0"/>
              </a:spcAft>
              <a:buNone/>
            </a:pPr>
            <a:r>
              <a:rPr lang="en" sz="1200" dirty="0">
                <a:solidFill>
                  <a:schemeClr val="bg1"/>
                </a:solidFill>
                <a:latin typeface="Lato"/>
                <a:ea typeface="Lato"/>
                <a:cs typeface="Lato"/>
                <a:sym typeface="Lato"/>
              </a:rPr>
              <a:t>Example from neilpatel.com. Yours will be different, but the components are important.</a:t>
            </a:r>
            <a:endParaRPr sz="1200" dirty="0">
              <a:solidFill>
                <a:schemeClr val="bg1"/>
              </a:solidFill>
              <a:latin typeface="Lato"/>
              <a:ea typeface="Lato"/>
              <a:cs typeface="Lato"/>
              <a:sym typeface="Lato"/>
            </a:endParaRPr>
          </a:p>
        </p:txBody>
      </p:sp>
      <p:pic>
        <p:nvPicPr>
          <p:cNvPr id="420" name="Google Shape;420;p51"/>
          <p:cNvPicPr preferRelativeResize="0"/>
          <p:nvPr/>
        </p:nvPicPr>
        <p:blipFill>
          <a:blip r:embed="rId3">
            <a:alphaModFix/>
          </a:blip>
          <a:stretch>
            <a:fillRect/>
          </a:stretch>
        </p:blipFill>
        <p:spPr>
          <a:xfrm>
            <a:off x="311700" y="1922404"/>
            <a:ext cx="3694300" cy="2599275"/>
          </a:xfrm>
          <a:prstGeom prst="rect">
            <a:avLst/>
          </a:prstGeom>
          <a:noFill/>
          <a:ln>
            <a:noFill/>
          </a:ln>
        </p:spPr>
      </p:pic>
      <p:sp>
        <p:nvSpPr>
          <p:cNvPr id="421" name="Google Shape;421;p51"/>
          <p:cNvSpPr txBox="1"/>
          <p:nvPr/>
        </p:nvSpPr>
        <p:spPr>
          <a:xfrm>
            <a:off x="5024850" y="724063"/>
            <a:ext cx="3160800" cy="47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chemeClr val="dk2"/>
                </a:solidFill>
                <a:latin typeface="Lato"/>
                <a:ea typeface="Lato"/>
                <a:cs typeface="Lato"/>
                <a:sym typeface="Lato"/>
              </a:rPr>
              <a:t>Pro tip: </a:t>
            </a:r>
            <a:r>
              <a:rPr lang="en" sz="1200" dirty="0">
                <a:solidFill>
                  <a:schemeClr val="lt2"/>
                </a:solidFill>
                <a:latin typeface="Lato"/>
                <a:ea typeface="Lato"/>
                <a:cs typeface="Lato"/>
                <a:sym typeface="Lato"/>
              </a:rPr>
              <a:t>use the LinkedIn mobile app to send personalized 20-30 second video message for better open/response rates.</a:t>
            </a:r>
            <a:endParaRPr sz="1200" dirty="0">
              <a:solidFill>
                <a:schemeClr val="lt2"/>
              </a:solidFill>
              <a:latin typeface="Lato"/>
              <a:ea typeface="Lato"/>
              <a:cs typeface="Lato"/>
              <a:sym typeface="Lato"/>
            </a:endParaRPr>
          </a:p>
        </p:txBody>
      </p:sp>
      <p:pic>
        <p:nvPicPr>
          <p:cNvPr id="422" name="Google Shape;422;p51"/>
          <p:cNvPicPr preferRelativeResize="0"/>
          <p:nvPr/>
        </p:nvPicPr>
        <p:blipFill>
          <a:blip r:embed="rId4">
            <a:alphaModFix/>
          </a:blip>
          <a:stretch>
            <a:fillRect/>
          </a:stretch>
        </p:blipFill>
        <p:spPr>
          <a:xfrm>
            <a:off x="5024850" y="1390685"/>
            <a:ext cx="3761525" cy="1946700"/>
          </a:xfrm>
          <a:prstGeom prst="rect">
            <a:avLst/>
          </a:prstGeom>
          <a:noFill/>
          <a:ln>
            <a:noFill/>
          </a:ln>
        </p:spPr>
      </p:pic>
      <p:pic>
        <p:nvPicPr>
          <p:cNvPr id="423" name="Google Shape;423;p51"/>
          <p:cNvPicPr preferRelativeResize="0"/>
          <p:nvPr/>
        </p:nvPicPr>
        <p:blipFill>
          <a:blip r:embed="rId5">
            <a:alphaModFix/>
          </a:blip>
          <a:stretch>
            <a:fillRect/>
          </a:stretch>
        </p:blipFill>
        <p:spPr>
          <a:xfrm>
            <a:off x="7149021" y="2545363"/>
            <a:ext cx="1914800" cy="17744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1000"/>
                                        <p:tgtEl>
                                          <p:spTgt spid="4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0"/>
                                        </p:tgtEl>
                                        <p:attrNameLst>
                                          <p:attrName>style.visibility</p:attrName>
                                        </p:attrNameLst>
                                      </p:cBhvr>
                                      <p:to>
                                        <p:strVal val="visible"/>
                                      </p:to>
                                    </p:set>
                                    <p:animEffect transition="in" filter="fade">
                                      <p:cBhvr>
                                        <p:cTn id="12" dur="1000"/>
                                        <p:tgtEl>
                                          <p:spTgt spid="4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1"/>
                                        </p:tgtEl>
                                        <p:attrNameLst>
                                          <p:attrName>style.visibility</p:attrName>
                                        </p:attrNameLst>
                                      </p:cBhvr>
                                      <p:to>
                                        <p:strVal val="visible"/>
                                      </p:to>
                                    </p:set>
                                    <p:animEffect transition="in" filter="fade">
                                      <p:cBhvr>
                                        <p:cTn id="17" dur="1000"/>
                                        <p:tgtEl>
                                          <p:spTgt spid="4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2"/>
                                        </p:tgtEl>
                                        <p:attrNameLst>
                                          <p:attrName>style.visibility</p:attrName>
                                        </p:attrNameLst>
                                      </p:cBhvr>
                                      <p:to>
                                        <p:strVal val="visible"/>
                                      </p:to>
                                    </p:set>
                                    <p:animEffect transition="in" filter="fade">
                                      <p:cBhvr>
                                        <p:cTn id="22" dur="1000"/>
                                        <p:tgtEl>
                                          <p:spTgt spid="422"/>
                                        </p:tgtEl>
                                      </p:cBhvr>
                                    </p:animEffect>
                                  </p:childTnLst>
                                </p:cTn>
                              </p:par>
                              <p:par>
                                <p:cTn id="23" presetID="10" presetClass="entr" presetSubtype="0" fill="hold" nodeType="withEffect">
                                  <p:stCondLst>
                                    <p:cond delay="0"/>
                                  </p:stCondLst>
                                  <p:childTnLst>
                                    <p:set>
                                      <p:cBhvr>
                                        <p:cTn id="24" dur="1" fill="hold">
                                          <p:stCondLst>
                                            <p:cond delay="0"/>
                                          </p:stCondLst>
                                        </p:cTn>
                                        <p:tgtEl>
                                          <p:spTgt spid="423"/>
                                        </p:tgtEl>
                                        <p:attrNameLst>
                                          <p:attrName>style.visibility</p:attrName>
                                        </p:attrNameLst>
                                      </p:cBhvr>
                                      <p:to>
                                        <p:strVal val="visible"/>
                                      </p:to>
                                    </p:set>
                                    <p:animEffect transition="in" filter="fade">
                                      <p:cBhvr>
                                        <p:cTn id="25" dur="1000"/>
                                        <p:tgtEl>
                                          <p:spTgt spid="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2"/>
          <p:cNvSpPr txBox="1">
            <a:spLocks noGrp="1"/>
          </p:cNvSpPr>
          <p:nvPr>
            <p:ph type="ctrTitle"/>
          </p:nvPr>
        </p:nvSpPr>
        <p:spPr>
          <a:xfrm>
            <a:off x="0" y="-346023"/>
            <a:ext cx="6925732" cy="747897"/>
          </a:xfrm>
          <a:prstGeom prst="rect">
            <a:avLst/>
          </a:prstGeom>
        </p:spPr>
        <p:txBody>
          <a:bodyPr spcFirstLastPara="1" wrap="square" lIns="91425" tIns="91425" rIns="91425" bIns="91425" anchor="t" anchorCtr="0">
            <a:noAutofit/>
          </a:bodyPr>
          <a:lstStyle/>
          <a:p>
            <a:pPr marL="0" lvl="0" indent="0" algn="l" rtl="0">
              <a:lnSpc>
                <a:spcPct val="220000"/>
              </a:lnSpc>
              <a:spcBef>
                <a:spcPts val="0"/>
              </a:spcBef>
              <a:spcAft>
                <a:spcPts val="0"/>
              </a:spcAft>
              <a:buNone/>
            </a:pPr>
            <a:r>
              <a:rPr lang="en" dirty="0"/>
              <a:t>Outreach: networking etiquette</a:t>
            </a:r>
            <a:endParaRPr dirty="0"/>
          </a:p>
          <a:p>
            <a:pPr marL="0" lvl="0" indent="0" algn="l" rtl="0">
              <a:spcBef>
                <a:spcPts val="0"/>
              </a:spcBef>
              <a:spcAft>
                <a:spcPts val="0"/>
              </a:spcAft>
              <a:buNone/>
            </a:pPr>
            <a:endParaRPr dirty="0"/>
          </a:p>
        </p:txBody>
      </p:sp>
      <p:sp>
        <p:nvSpPr>
          <p:cNvPr id="429" name="Google Shape;429;p52"/>
          <p:cNvSpPr txBox="1">
            <a:spLocks noGrp="1"/>
          </p:cNvSpPr>
          <p:nvPr>
            <p:ph type="body" sz="quarter" idx="14"/>
          </p:nvPr>
        </p:nvSpPr>
        <p:spPr>
          <a:xfrm>
            <a:off x="0" y="913852"/>
            <a:ext cx="5524500" cy="2558653"/>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SzPts val="1200"/>
              <a:buAutoNum type="arabicPeriod"/>
            </a:pPr>
            <a:r>
              <a:rPr lang="en" dirty="0"/>
              <a:t>Don’t say sir/ma’am</a:t>
            </a:r>
            <a:endParaRPr dirty="0"/>
          </a:p>
          <a:p>
            <a:pPr marL="457200" lvl="0" indent="-304800" algn="l" rtl="0">
              <a:spcBef>
                <a:spcPts val="0"/>
              </a:spcBef>
              <a:spcAft>
                <a:spcPts val="0"/>
              </a:spcAft>
              <a:buSzPts val="1200"/>
              <a:buAutoNum type="arabicPeriod"/>
            </a:pPr>
            <a:r>
              <a:rPr lang="en" dirty="0"/>
              <a:t>Don’t use emojis</a:t>
            </a:r>
            <a:endParaRPr b="1" dirty="0"/>
          </a:p>
          <a:p>
            <a:pPr marL="457200" lvl="0" indent="-304800" algn="l" rtl="0">
              <a:spcBef>
                <a:spcPts val="0"/>
              </a:spcBef>
              <a:spcAft>
                <a:spcPts val="0"/>
              </a:spcAft>
              <a:buSzPts val="1200"/>
              <a:buAutoNum type="arabicPeriod"/>
            </a:pPr>
            <a:r>
              <a:rPr lang="en" dirty="0"/>
              <a:t>Always send a message with connection requests</a:t>
            </a:r>
            <a:endParaRPr dirty="0"/>
          </a:p>
          <a:p>
            <a:pPr marL="457200" lvl="0" indent="-304800" algn="l" rtl="0">
              <a:spcBef>
                <a:spcPts val="0"/>
              </a:spcBef>
              <a:spcAft>
                <a:spcPts val="0"/>
              </a:spcAft>
              <a:buSzPts val="1200"/>
              <a:buAutoNum type="arabicPeriod"/>
            </a:pPr>
            <a:r>
              <a:rPr lang="en" dirty="0"/>
              <a:t>Be respectful of others’ time. Keep your messages to 1 - 2 paragraphs (&lt; 2 minutes to read)</a:t>
            </a:r>
            <a:endParaRPr dirty="0"/>
          </a:p>
          <a:p>
            <a:pPr marL="457200" lvl="0" indent="-304800" algn="l" rtl="0">
              <a:spcBef>
                <a:spcPts val="0"/>
              </a:spcBef>
              <a:spcAft>
                <a:spcPts val="0"/>
              </a:spcAft>
              <a:buSzPts val="1200"/>
              <a:buAutoNum type="arabicPeriod"/>
            </a:pPr>
            <a:r>
              <a:rPr lang="en" dirty="0"/>
              <a:t>Have a specific “ask” if you make one</a:t>
            </a:r>
            <a:endParaRPr dirty="0"/>
          </a:p>
          <a:p>
            <a:pPr marL="457200" lvl="0" indent="-304800" algn="l" rtl="0">
              <a:spcBef>
                <a:spcPts val="0"/>
              </a:spcBef>
              <a:spcAft>
                <a:spcPts val="0"/>
              </a:spcAft>
              <a:buSzPts val="1200"/>
              <a:buAutoNum type="arabicPeriod"/>
            </a:pPr>
            <a:r>
              <a:rPr lang="en" dirty="0"/>
              <a:t>Always follow up with a “thank you” message w/in 24hrs of interacting</a:t>
            </a:r>
            <a:endParaRPr dirty="0"/>
          </a:p>
          <a:p>
            <a:pPr marL="457200" lvl="0" indent="-304800" algn="l" rtl="0">
              <a:spcBef>
                <a:spcPts val="0"/>
              </a:spcBef>
              <a:spcAft>
                <a:spcPts val="0"/>
              </a:spcAft>
              <a:buSzPts val="1200"/>
              <a:buAutoNum type="arabicPeriod"/>
            </a:pPr>
            <a:r>
              <a:rPr lang="en" dirty="0"/>
              <a:t>Use LinkedIn video messages on mobile to stand-out</a:t>
            </a:r>
            <a:endParaRPr dirty="0"/>
          </a:p>
          <a:p>
            <a:pPr marL="457200" lvl="0" indent="-304800" algn="l" rtl="0">
              <a:spcBef>
                <a:spcPts val="0"/>
              </a:spcBef>
              <a:spcAft>
                <a:spcPts val="0"/>
              </a:spcAft>
              <a:buSzPts val="1200"/>
              <a:buAutoNum type="arabicPeriod"/>
            </a:pPr>
            <a:r>
              <a:rPr lang="en" dirty="0"/>
              <a:t>Customize messages and learn about the company/people you are connecting. Ask specific questions about their background or their company</a:t>
            </a:r>
            <a:endParaRPr dirty="0"/>
          </a:p>
        </p:txBody>
      </p:sp>
      <p:pic>
        <p:nvPicPr>
          <p:cNvPr id="430" name="Google Shape;430;p52" descr="How to tell an employee they smell - and other awkward conversations | HRD  Canada"/>
          <p:cNvPicPr preferRelativeResize="0"/>
          <p:nvPr/>
        </p:nvPicPr>
        <p:blipFill>
          <a:blip r:embed="rId3">
            <a:alphaModFix/>
          </a:blip>
          <a:stretch>
            <a:fillRect/>
          </a:stretch>
        </p:blipFill>
        <p:spPr>
          <a:xfrm>
            <a:off x="5648075" y="1131583"/>
            <a:ext cx="3270550" cy="1962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88"/>
        <p:cNvGrpSpPr/>
        <p:nvPr/>
      </p:nvGrpSpPr>
      <p:grpSpPr>
        <a:xfrm>
          <a:off x="0" y="0"/>
          <a:ext cx="0" cy="0"/>
          <a:chOff x="0" y="0"/>
          <a:chExt cx="0" cy="0"/>
        </a:xfrm>
      </p:grpSpPr>
      <p:sp>
        <p:nvSpPr>
          <p:cNvPr id="89" name="Google Shape;89;p17"/>
          <p:cNvSpPr txBox="1">
            <a:spLocks noGrp="1"/>
          </p:cNvSpPr>
          <p:nvPr>
            <p:ph type="ctrTitle"/>
          </p:nvPr>
        </p:nvSpPr>
        <p:spPr>
          <a:xfrm>
            <a:off x="1943101" y="2050676"/>
            <a:ext cx="5237628" cy="337913"/>
          </a:xfrm>
        </p:spPr>
        <p:txBody>
          <a:bodyPr/>
          <a:lstStyle/>
          <a:p>
            <a:pPr lvl="0"/>
            <a:r>
              <a:rPr lang="en-US" sz="2400" dirty="0">
                <a:solidFill>
                  <a:schemeClr val="accent4"/>
                </a:solidFill>
              </a:rPr>
              <a:t>Why Use LinkedIn?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3"/>
          <p:cNvSpPr txBox="1">
            <a:spLocks noGrp="1"/>
          </p:cNvSpPr>
          <p:nvPr>
            <p:ph type="ctrTitle"/>
          </p:nvPr>
        </p:nvSpPr>
        <p:spPr>
          <a:xfrm>
            <a:off x="0" y="56341"/>
            <a:ext cx="6925732" cy="747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Surprise! You have 5 minutes to...</a:t>
            </a:r>
            <a:endParaRPr dirty="0"/>
          </a:p>
        </p:txBody>
      </p:sp>
      <p:sp>
        <p:nvSpPr>
          <p:cNvPr id="436" name="Google Shape;436;p53"/>
          <p:cNvSpPr txBox="1"/>
          <p:nvPr/>
        </p:nvSpPr>
        <p:spPr>
          <a:xfrm>
            <a:off x="130830" y="804238"/>
            <a:ext cx="8266858" cy="27659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bg1"/>
                </a:solidFill>
                <a:latin typeface="Lato"/>
                <a:ea typeface="Lato"/>
                <a:cs typeface="Lato"/>
                <a:sym typeface="Lato"/>
              </a:rPr>
              <a:t>Send a connection request + message to two people. Don’t worry about using the exact format</a:t>
            </a:r>
            <a:endParaRPr dirty="0">
              <a:solidFill>
                <a:schemeClr val="bg1"/>
              </a:solidFill>
              <a:latin typeface="Lato"/>
              <a:ea typeface="Lato"/>
              <a:cs typeface="Lato"/>
              <a:sym typeface="Lato"/>
            </a:endParaRPr>
          </a:p>
          <a:p>
            <a:pPr marL="0" lvl="0" indent="0" algn="l" rtl="0">
              <a:spcBef>
                <a:spcPts val="0"/>
              </a:spcBef>
              <a:spcAft>
                <a:spcPts val="0"/>
              </a:spcAft>
              <a:buNone/>
            </a:pPr>
            <a:endParaRPr dirty="0">
              <a:solidFill>
                <a:schemeClr val="bg1"/>
              </a:solidFill>
              <a:latin typeface="Lato"/>
              <a:ea typeface="Lato"/>
              <a:cs typeface="Lato"/>
              <a:sym typeface="Lato"/>
            </a:endParaRPr>
          </a:p>
          <a:p>
            <a:pPr marL="0" lvl="0" indent="0" algn="l" rtl="0">
              <a:spcBef>
                <a:spcPts val="0"/>
              </a:spcBef>
              <a:spcAft>
                <a:spcPts val="0"/>
              </a:spcAft>
              <a:buNone/>
            </a:pPr>
            <a:r>
              <a:rPr lang="en" dirty="0">
                <a:solidFill>
                  <a:schemeClr val="bg1"/>
                </a:solidFill>
                <a:latin typeface="Lato"/>
                <a:ea typeface="Lato"/>
                <a:cs typeface="Lato"/>
                <a:sym typeface="Lato"/>
              </a:rPr>
              <a:t>Just get comfortable reaching out to strangers</a:t>
            </a:r>
            <a:endParaRPr dirty="0">
              <a:solidFill>
                <a:schemeClr val="bg1"/>
              </a:solidFill>
              <a:latin typeface="Lato"/>
              <a:ea typeface="Lato"/>
              <a:cs typeface="Lato"/>
              <a:sym typeface="Lato"/>
            </a:endParaRPr>
          </a:p>
          <a:p>
            <a:pPr marL="0" lvl="0" indent="0" algn="l" rtl="0">
              <a:spcBef>
                <a:spcPts val="0"/>
              </a:spcBef>
              <a:spcAft>
                <a:spcPts val="0"/>
              </a:spcAft>
              <a:buNone/>
            </a:pPr>
            <a:endParaRPr dirty="0">
              <a:solidFill>
                <a:schemeClr val="bg1"/>
              </a:solidFill>
              <a:latin typeface="Lato"/>
              <a:ea typeface="Lato"/>
              <a:cs typeface="Lato"/>
              <a:sym typeface="Lato"/>
            </a:endParaRPr>
          </a:p>
          <a:p>
            <a:pPr marL="0" lvl="0" indent="0" algn="l" rtl="0">
              <a:spcBef>
                <a:spcPts val="0"/>
              </a:spcBef>
              <a:spcAft>
                <a:spcPts val="0"/>
              </a:spcAft>
              <a:buNone/>
            </a:pPr>
            <a:r>
              <a:rPr lang="en" dirty="0">
                <a:solidFill>
                  <a:schemeClr val="bg1"/>
                </a:solidFill>
                <a:latin typeface="Lato"/>
                <a:ea typeface="Lato"/>
                <a:cs typeface="Lato"/>
                <a:sym typeface="Lato"/>
              </a:rPr>
              <a:t>Don’t choose people at your dream job… this is practice</a:t>
            </a:r>
            <a:endParaRPr dirty="0">
              <a:solidFill>
                <a:schemeClr val="bg1"/>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4"/>
          <p:cNvSpPr txBox="1">
            <a:spLocks noGrp="1"/>
          </p:cNvSpPr>
          <p:nvPr>
            <p:ph type="ctrTitle"/>
          </p:nvPr>
        </p:nvSpPr>
        <p:spPr>
          <a:xfrm>
            <a:off x="1934836" y="1973984"/>
            <a:ext cx="4814498" cy="90823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u="sng" dirty="0">
                <a:solidFill>
                  <a:schemeClr val="accent4"/>
                </a:solidFill>
              </a:rPr>
              <a:t>Offense</a:t>
            </a:r>
            <a:endParaRPr sz="2800" u="sng" dirty="0">
              <a:solidFill>
                <a:schemeClr val="accent4"/>
              </a:solidFill>
            </a:endParaRPr>
          </a:p>
          <a:p>
            <a:pPr marL="0" lvl="0" indent="0" algn="l" rtl="0">
              <a:spcBef>
                <a:spcPts val="0"/>
              </a:spcBef>
              <a:spcAft>
                <a:spcPts val="0"/>
              </a:spcAft>
              <a:buNone/>
            </a:pPr>
            <a:r>
              <a:rPr lang="en" sz="2800" dirty="0"/>
              <a:t>Active Job Searching</a:t>
            </a:r>
            <a:endParaRPr sz="2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5"/>
          <p:cNvSpPr txBox="1">
            <a:spLocks noGrp="1"/>
          </p:cNvSpPr>
          <p:nvPr>
            <p:ph type="ctrTitle"/>
          </p:nvPr>
        </p:nvSpPr>
        <p:spPr>
          <a:xfrm>
            <a:off x="0" y="74790"/>
            <a:ext cx="6925732" cy="747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Applying through LinkedIn</a:t>
            </a:r>
            <a:endParaRPr dirty="0"/>
          </a:p>
        </p:txBody>
      </p:sp>
      <p:sp>
        <p:nvSpPr>
          <p:cNvPr id="448" name="Google Shape;448;p55"/>
          <p:cNvSpPr txBox="1"/>
          <p:nvPr/>
        </p:nvSpPr>
        <p:spPr>
          <a:xfrm>
            <a:off x="260250" y="790485"/>
            <a:ext cx="33513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bg1"/>
                </a:solidFill>
                <a:latin typeface="Lato"/>
                <a:ea typeface="Lato"/>
                <a:cs typeface="Lato"/>
                <a:sym typeface="Lato"/>
              </a:rPr>
              <a:t>Use the process from the “Find great companies” section of this presentation to find companies </a:t>
            </a:r>
            <a:endParaRPr sz="1200" dirty="0">
              <a:solidFill>
                <a:schemeClr val="bg1"/>
              </a:solidFill>
              <a:latin typeface="Lato"/>
              <a:ea typeface="Lato"/>
              <a:cs typeface="Lato"/>
              <a:sym typeface="Lato"/>
            </a:endParaRPr>
          </a:p>
          <a:p>
            <a:pPr marL="0" lvl="0" indent="0" algn="l" rtl="0">
              <a:spcBef>
                <a:spcPts val="0"/>
              </a:spcBef>
              <a:spcAft>
                <a:spcPts val="0"/>
              </a:spcAft>
              <a:buNone/>
            </a:pPr>
            <a:endParaRPr sz="1200" dirty="0">
              <a:solidFill>
                <a:schemeClr val="lt2"/>
              </a:solidFill>
              <a:latin typeface="Lato"/>
              <a:ea typeface="Lato"/>
              <a:cs typeface="Lato"/>
              <a:sym typeface="Lato"/>
            </a:endParaRPr>
          </a:p>
          <a:p>
            <a:pPr marL="0" lvl="0" indent="0" algn="l" rtl="0">
              <a:spcBef>
                <a:spcPts val="0"/>
              </a:spcBef>
              <a:spcAft>
                <a:spcPts val="0"/>
              </a:spcAft>
              <a:buNone/>
            </a:pPr>
            <a:r>
              <a:rPr lang="en" sz="1200" dirty="0">
                <a:solidFill>
                  <a:schemeClr val="bg1"/>
                </a:solidFill>
                <a:latin typeface="Lato"/>
                <a:ea typeface="Lato"/>
                <a:cs typeface="Lato"/>
                <a:sym typeface="Lato"/>
              </a:rPr>
              <a:t>Click on “Jobs”</a:t>
            </a:r>
            <a:endParaRPr sz="1200" dirty="0">
              <a:solidFill>
                <a:schemeClr val="bg1"/>
              </a:solidFill>
              <a:latin typeface="Lato"/>
              <a:ea typeface="Lato"/>
              <a:cs typeface="Lato"/>
              <a:sym typeface="Lato"/>
            </a:endParaRPr>
          </a:p>
        </p:txBody>
      </p:sp>
      <p:pic>
        <p:nvPicPr>
          <p:cNvPr id="449" name="Google Shape;449;p55"/>
          <p:cNvPicPr preferRelativeResize="0"/>
          <p:nvPr/>
        </p:nvPicPr>
        <p:blipFill>
          <a:blip r:embed="rId3">
            <a:alphaModFix/>
          </a:blip>
          <a:stretch>
            <a:fillRect/>
          </a:stretch>
        </p:blipFill>
        <p:spPr>
          <a:xfrm>
            <a:off x="1866150" y="1317924"/>
            <a:ext cx="1563800" cy="2796851"/>
          </a:xfrm>
          <a:prstGeom prst="rect">
            <a:avLst/>
          </a:prstGeom>
          <a:noFill/>
          <a:ln>
            <a:noFill/>
          </a:ln>
        </p:spPr>
      </p:pic>
      <p:sp>
        <p:nvSpPr>
          <p:cNvPr id="450" name="Google Shape;450;p55"/>
          <p:cNvSpPr txBox="1"/>
          <p:nvPr/>
        </p:nvSpPr>
        <p:spPr>
          <a:xfrm>
            <a:off x="1742725" y="2144900"/>
            <a:ext cx="303300" cy="16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CC0000"/>
              </a:solidFill>
              <a:latin typeface="Lato"/>
              <a:ea typeface="Lato"/>
              <a:cs typeface="Lato"/>
              <a:sym typeface="Lato"/>
            </a:endParaRPr>
          </a:p>
        </p:txBody>
      </p:sp>
      <p:sp>
        <p:nvSpPr>
          <p:cNvPr id="451" name="Google Shape;451;p55"/>
          <p:cNvSpPr/>
          <p:nvPr/>
        </p:nvSpPr>
        <p:spPr>
          <a:xfrm>
            <a:off x="1809466" y="1347558"/>
            <a:ext cx="303300" cy="1692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5"/>
          <p:cNvSpPr txBox="1"/>
          <p:nvPr/>
        </p:nvSpPr>
        <p:spPr>
          <a:xfrm>
            <a:off x="260250" y="1805632"/>
            <a:ext cx="1700400" cy="2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bg1"/>
                </a:solidFill>
                <a:latin typeface="Lato"/>
                <a:ea typeface="Lato"/>
                <a:cs typeface="Lato"/>
                <a:sym typeface="Lato"/>
              </a:rPr>
              <a:t>Promoted jobs are generally high priority for those companies</a:t>
            </a:r>
            <a:endParaRPr sz="1200" dirty="0">
              <a:solidFill>
                <a:schemeClr val="bg1"/>
              </a:solidFill>
              <a:latin typeface="Lato"/>
              <a:ea typeface="Lato"/>
              <a:cs typeface="Lato"/>
              <a:sym typeface="Lato"/>
            </a:endParaRPr>
          </a:p>
        </p:txBody>
      </p:sp>
      <p:cxnSp>
        <p:nvCxnSpPr>
          <p:cNvPr id="453" name="Google Shape;453;p55"/>
          <p:cNvCxnSpPr>
            <a:cxnSpLocks/>
          </p:cNvCxnSpPr>
          <p:nvPr/>
        </p:nvCxnSpPr>
        <p:spPr>
          <a:xfrm flipV="1">
            <a:off x="1407779" y="1432158"/>
            <a:ext cx="458371" cy="212864"/>
          </a:xfrm>
          <a:prstGeom prst="straightConnector1">
            <a:avLst/>
          </a:prstGeom>
          <a:noFill/>
          <a:ln w="9525" cap="flat" cmpd="sng">
            <a:solidFill>
              <a:schemeClr val="accent3"/>
            </a:solidFill>
            <a:prstDash val="solid"/>
            <a:round/>
            <a:headEnd type="none" w="med" len="med"/>
            <a:tailEnd type="triangle" w="med" len="med"/>
          </a:ln>
        </p:spPr>
      </p:cxnSp>
      <p:pic>
        <p:nvPicPr>
          <p:cNvPr id="454" name="Google Shape;454;p55"/>
          <p:cNvPicPr preferRelativeResize="0"/>
          <p:nvPr/>
        </p:nvPicPr>
        <p:blipFill>
          <a:blip r:embed="rId4">
            <a:alphaModFix/>
          </a:blip>
          <a:stretch>
            <a:fillRect/>
          </a:stretch>
        </p:blipFill>
        <p:spPr>
          <a:xfrm>
            <a:off x="3983801" y="1539712"/>
            <a:ext cx="2227550" cy="2952051"/>
          </a:xfrm>
          <a:prstGeom prst="rect">
            <a:avLst/>
          </a:prstGeom>
          <a:noFill/>
          <a:ln>
            <a:noFill/>
          </a:ln>
        </p:spPr>
      </p:pic>
      <p:sp>
        <p:nvSpPr>
          <p:cNvPr id="455" name="Google Shape;455;p55"/>
          <p:cNvSpPr txBox="1"/>
          <p:nvPr/>
        </p:nvSpPr>
        <p:spPr>
          <a:xfrm>
            <a:off x="3871800" y="651737"/>
            <a:ext cx="37563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bg1"/>
                </a:solidFill>
                <a:latin typeface="Lato"/>
                <a:ea typeface="Lato"/>
                <a:cs typeface="Lato"/>
                <a:sym typeface="Lato"/>
              </a:rPr>
              <a:t>If there is a contact associated with the job posting, send them a quick 1 paragraph message using the cold outreach guidelines expressing your interest. Follow up ~5 days if you don’t hear back</a:t>
            </a:r>
            <a:endParaRPr sz="1200" dirty="0">
              <a:solidFill>
                <a:schemeClr val="bg1"/>
              </a:solidFill>
              <a:latin typeface="Lato"/>
              <a:ea typeface="Lato"/>
              <a:cs typeface="Lato"/>
              <a:sym typeface="Lato"/>
            </a:endParaRPr>
          </a:p>
        </p:txBody>
      </p:sp>
      <p:sp>
        <p:nvSpPr>
          <p:cNvPr id="456" name="Google Shape;456;p55"/>
          <p:cNvSpPr txBox="1"/>
          <p:nvPr/>
        </p:nvSpPr>
        <p:spPr>
          <a:xfrm>
            <a:off x="6286500" y="2314100"/>
            <a:ext cx="2504700" cy="31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bg1"/>
                </a:solidFill>
                <a:latin typeface="Lato"/>
                <a:ea typeface="Lato"/>
                <a:cs typeface="Lato"/>
                <a:sym typeface="Lato"/>
              </a:rPr>
              <a:t>Leverage your connections!</a:t>
            </a:r>
            <a:endParaRPr sz="1200" dirty="0">
              <a:solidFill>
                <a:schemeClr val="bg1"/>
              </a:solidFill>
              <a:latin typeface="Lato"/>
              <a:ea typeface="Lato"/>
              <a:cs typeface="Lato"/>
              <a:sym typeface="Lato"/>
            </a:endParaRPr>
          </a:p>
        </p:txBody>
      </p:sp>
      <p:cxnSp>
        <p:nvCxnSpPr>
          <p:cNvPr id="457" name="Google Shape;457;p55"/>
          <p:cNvCxnSpPr>
            <a:cxnSpLocks/>
            <a:stCxn id="456" idx="1"/>
          </p:cNvCxnSpPr>
          <p:nvPr/>
        </p:nvCxnSpPr>
        <p:spPr>
          <a:xfrm flipH="1">
            <a:off x="5833449" y="2469350"/>
            <a:ext cx="453051" cy="162091"/>
          </a:xfrm>
          <a:prstGeom prst="straightConnector1">
            <a:avLst/>
          </a:prstGeom>
          <a:noFill/>
          <a:ln w="9525" cap="flat" cmpd="sng">
            <a:solidFill>
              <a:schemeClr val="accent3"/>
            </a:solidFill>
            <a:prstDash val="solid"/>
            <a:round/>
            <a:headEnd type="none" w="med" len="med"/>
            <a:tailEnd type="triangle" w="med" len="med"/>
          </a:ln>
        </p:spPr>
      </p:cxnSp>
      <p:sp>
        <p:nvSpPr>
          <p:cNvPr id="458" name="Google Shape;458;p55"/>
          <p:cNvSpPr txBox="1"/>
          <p:nvPr/>
        </p:nvSpPr>
        <p:spPr>
          <a:xfrm>
            <a:off x="6286500" y="1475810"/>
            <a:ext cx="22788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bg1"/>
                </a:solidFill>
                <a:latin typeface="Lato"/>
                <a:ea typeface="Lato"/>
                <a:cs typeface="Lato"/>
                <a:sym typeface="Lato"/>
              </a:rPr>
              <a:t>Save jobs to stay organized</a:t>
            </a:r>
            <a:endParaRPr sz="1200" dirty="0">
              <a:solidFill>
                <a:schemeClr val="bg1"/>
              </a:solidFill>
              <a:latin typeface="Lato"/>
              <a:ea typeface="Lato"/>
              <a:cs typeface="Lato"/>
              <a:sym typeface="Lato"/>
            </a:endParaRPr>
          </a:p>
        </p:txBody>
      </p:sp>
      <p:cxnSp>
        <p:nvCxnSpPr>
          <p:cNvPr id="459" name="Google Shape;459;p55"/>
          <p:cNvCxnSpPr>
            <a:cxnSpLocks/>
            <a:stCxn id="458" idx="1"/>
          </p:cNvCxnSpPr>
          <p:nvPr/>
        </p:nvCxnSpPr>
        <p:spPr>
          <a:xfrm flipH="1">
            <a:off x="4996052" y="1609910"/>
            <a:ext cx="1290448" cy="386306"/>
          </a:xfrm>
          <a:prstGeom prst="straightConnector1">
            <a:avLst/>
          </a:prstGeom>
          <a:noFill/>
          <a:ln w="9525" cap="flat" cmpd="sng">
            <a:solidFill>
              <a:schemeClr val="accent3"/>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p:cTn id="7" dur="1000"/>
                                        <p:tgtEl>
                                          <p:spTgt spid="448"/>
                                        </p:tgtEl>
                                      </p:cBhvr>
                                    </p:animEffect>
                                  </p:childTnLst>
                                </p:cTn>
                              </p:par>
                              <p:par>
                                <p:cTn id="8" presetID="10" presetClass="entr" presetSubtype="0" fill="hold" nodeType="withEffect">
                                  <p:stCondLst>
                                    <p:cond delay="0"/>
                                  </p:stCondLst>
                                  <p:childTnLst>
                                    <p:set>
                                      <p:cBhvr>
                                        <p:cTn id="9" dur="1" fill="hold">
                                          <p:stCondLst>
                                            <p:cond delay="0"/>
                                          </p:stCondLst>
                                        </p:cTn>
                                        <p:tgtEl>
                                          <p:spTgt spid="451"/>
                                        </p:tgtEl>
                                        <p:attrNameLst>
                                          <p:attrName>style.visibility</p:attrName>
                                        </p:attrNameLst>
                                      </p:cBhvr>
                                      <p:to>
                                        <p:strVal val="visible"/>
                                      </p:to>
                                    </p:set>
                                    <p:animEffect transition="in" filter="fade">
                                      <p:cBhvr>
                                        <p:cTn id="10" dur="1000"/>
                                        <p:tgtEl>
                                          <p:spTgt spid="451"/>
                                        </p:tgtEl>
                                      </p:cBhvr>
                                    </p:animEffect>
                                  </p:childTnLst>
                                </p:cTn>
                              </p:par>
                              <p:par>
                                <p:cTn id="11" presetID="10" presetClass="entr" presetSubtype="0" fill="hold" nodeType="withEffect">
                                  <p:stCondLst>
                                    <p:cond delay="0"/>
                                  </p:stCondLst>
                                  <p:childTnLst>
                                    <p:set>
                                      <p:cBhvr>
                                        <p:cTn id="12" dur="1" fill="hold">
                                          <p:stCondLst>
                                            <p:cond delay="0"/>
                                          </p:stCondLst>
                                        </p:cTn>
                                        <p:tgtEl>
                                          <p:spTgt spid="452"/>
                                        </p:tgtEl>
                                        <p:attrNameLst>
                                          <p:attrName>style.visibility</p:attrName>
                                        </p:attrNameLst>
                                      </p:cBhvr>
                                      <p:to>
                                        <p:strVal val="visible"/>
                                      </p:to>
                                    </p:set>
                                    <p:animEffect transition="in" filter="fade">
                                      <p:cBhvr>
                                        <p:cTn id="13" dur="1000"/>
                                        <p:tgtEl>
                                          <p:spTgt spid="452"/>
                                        </p:tgtEl>
                                      </p:cBhvr>
                                    </p:animEffect>
                                  </p:childTnLst>
                                </p:cTn>
                              </p:par>
                              <p:par>
                                <p:cTn id="14" presetID="10" presetClass="entr" presetSubtype="0" fill="hold" nodeType="withEffect">
                                  <p:stCondLst>
                                    <p:cond delay="0"/>
                                  </p:stCondLst>
                                  <p:childTnLst>
                                    <p:set>
                                      <p:cBhvr>
                                        <p:cTn id="15" dur="1" fill="hold">
                                          <p:stCondLst>
                                            <p:cond delay="0"/>
                                          </p:stCondLst>
                                        </p:cTn>
                                        <p:tgtEl>
                                          <p:spTgt spid="453"/>
                                        </p:tgtEl>
                                        <p:attrNameLst>
                                          <p:attrName>style.visibility</p:attrName>
                                        </p:attrNameLst>
                                      </p:cBhvr>
                                      <p:to>
                                        <p:strVal val="visible"/>
                                      </p:to>
                                    </p:set>
                                    <p:animEffect transition="in" filter="fade">
                                      <p:cBhvr>
                                        <p:cTn id="16" dur="1000"/>
                                        <p:tgtEl>
                                          <p:spTgt spid="453"/>
                                        </p:tgtEl>
                                      </p:cBhvr>
                                    </p:animEffect>
                                  </p:childTnLst>
                                </p:cTn>
                              </p:par>
                              <p:par>
                                <p:cTn id="17" presetID="10" presetClass="entr" presetSubtype="0" fill="hold" nodeType="withEffect">
                                  <p:stCondLst>
                                    <p:cond delay="0"/>
                                  </p:stCondLst>
                                  <p:childTnLst>
                                    <p:set>
                                      <p:cBhvr>
                                        <p:cTn id="18" dur="1" fill="hold">
                                          <p:stCondLst>
                                            <p:cond delay="0"/>
                                          </p:stCondLst>
                                        </p:cTn>
                                        <p:tgtEl>
                                          <p:spTgt spid="449"/>
                                        </p:tgtEl>
                                        <p:attrNameLst>
                                          <p:attrName>style.visibility</p:attrName>
                                        </p:attrNameLst>
                                      </p:cBhvr>
                                      <p:to>
                                        <p:strVal val="visible"/>
                                      </p:to>
                                    </p:set>
                                    <p:animEffect transition="in" filter="fade">
                                      <p:cBhvr>
                                        <p:cTn id="19" dur="1000"/>
                                        <p:tgtEl>
                                          <p:spTgt spid="44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55"/>
                                        </p:tgtEl>
                                        <p:attrNameLst>
                                          <p:attrName>style.visibility</p:attrName>
                                        </p:attrNameLst>
                                      </p:cBhvr>
                                      <p:to>
                                        <p:strVal val="visible"/>
                                      </p:to>
                                    </p:set>
                                    <p:animEffect transition="in" filter="fade">
                                      <p:cBhvr>
                                        <p:cTn id="24" dur="1000"/>
                                        <p:tgtEl>
                                          <p:spTgt spid="455"/>
                                        </p:tgtEl>
                                      </p:cBhvr>
                                    </p:animEffect>
                                  </p:childTnLst>
                                </p:cTn>
                              </p:par>
                              <p:par>
                                <p:cTn id="25" presetID="10" presetClass="entr" presetSubtype="0" fill="hold" nodeType="withEffect">
                                  <p:stCondLst>
                                    <p:cond delay="0"/>
                                  </p:stCondLst>
                                  <p:childTnLst>
                                    <p:set>
                                      <p:cBhvr>
                                        <p:cTn id="26" dur="1" fill="hold">
                                          <p:stCondLst>
                                            <p:cond delay="0"/>
                                          </p:stCondLst>
                                        </p:cTn>
                                        <p:tgtEl>
                                          <p:spTgt spid="454"/>
                                        </p:tgtEl>
                                        <p:attrNameLst>
                                          <p:attrName>style.visibility</p:attrName>
                                        </p:attrNameLst>
                                      </p:cBhvr>
                                      <p:to>
                                        <p:strVal val="visible"/>
                                      </p:to>
                                    </p:set>
                                    <p:animEffect transition="in" filter="fade">
                                      <p:cBhvr>
                                        <p:cTn id="27" dur="1000"/>
                                        <p:tgtEl>
                                          <p:spTgt spid="4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6"/>
                                        </p:tgtEl>
                                        <p:attrNameLst>
                                          <p:attrName>style.visibility</p:attrName>
                                        </p:attrNameLst>
                                      </p:cBhvr>
                                      <p:to>
                                        <p:strVal val="visible"/>
                                      </p:to>
                                    </p:set>
                                    <p:animEffect transition="in" filter="fade">
                                      <p:cBhvr>
                                        <p:cTn id="32" dur="1000"/>
                                        <p:tgtEl>
                                          <p:spTgt spid="456"/>
                                        </p:tgtEl>
                                      </p:cBhvr>
                                    </p:animEffect>
                                  </p:childTnLst>
                                </p:cTn>
                              </p:par>
                              <p:par>
                                <p:cTn id="33" presetID="10" presetClass="entr" presetSubtype="0" fill="hold" nodeType="withEffect">
                                  <p:stCondLst>
                                    <p:cond delay="0"/>
                                  </p:stCondLst>
                                  <p:childTnLst>
                                    <p:set>
                                      <p:cBhvr>
                                        <p:cTn id="34" dur="1" fill="hold">
                                          <p:stCondLst>
                                            <p:cond delay="0"/>
                                          </p:stCondLst>
                                        </p:cTn>
                                        <p:tgtEl>
                                          <p:spTgt spid="457"/>
                                        </p:tgtEl>
                                        <p:attrNameLst>
                                          <p:attrName>style.visibility</p:attrName>
                                        </p:attrNameLst>
                                      </p:cBhvr>
                                      <p:to>
                                        <p:strVal val="visible"/>
                                      </p:to>
                                    </p:set>
                                    <p:animEffect transition="in" filter="fade">
                                      <p:cBhvr>
                                        <p:cTn id="35" dur="1000"/>
                                        <p:tgtEl>
                                          <p:spTgt spid="45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58"/>
                                        </p:tgtEl>
                                        <p:attrNameLst>
                                          <p:attrName>style.visibility</p:attrName>
                                        </p:attrNameLst>
                                      </p:cBhvr>
                                      <p:to>
                                        <p:strVal val="visible"/>
                                      </p:to>
                                    </p:set>
                                    <p:animEffect transition="in" filter="fade">
                                      <p:cBhvr>
                                        <p:cTn id="40" dur="1000"/>
                                        <p:tgtEl>
                                          <p:spTgt spid="458"/>
                                        </p:tgtEl>
                                      </p:cBhvr>
                                    </p:animEffect>
                                  </p:childTnLst>
                                </p:cTn>
                              </p:par>
                              <p:par>
                                <p:cTn id="41" presetID="10" presetClass="entr" presetSubtype="0" fill="hold" nodeType="withEffect">
                                  <p:stCondLst>
                                    <p:cond delay="0"/>
                                  </p:stCondLst>
                                  <p:childTnLst>
                                    <p:set>
                                      <p:cBhvr>
                                        <p:cTn id="42" dur="1" fill="hold">
                                          <p:stCondLst>
                                            <p:cond delay="0"/>
                                          </p:stCondLst>
                                        </p:cTn>
                                        <p:tgtEl>
                                          <p:spTgt spid="459"/>
                                        </p:tgtEl>
                                        <p:attrNameLst>
                                          <p:attrName>style.visibility</p:attrName>
                                        </p:attrNameLst>
                                      </p:cBhvr>
                                      <p:to>
                                        <p:strVal val="visible"/>
                                      </p:to>
                                    </p:set>
                                    <p:animEffect transition="in" filter="fade">
                                      <p:cBhvr>
                                        <p:cTn id="43" dur="10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6"/>
          <p:cNvSpPr txBox="1">
            <a:spLocks noGrp="1"/>
          </p:cNvSpPr>
          <p:nvPr>
            <p:ph type="ctrTitle"/>
          </p:nvPr>
        </p:nvSpPr>
        <p:spPr>
          <a:xfrm>
            <a:off x="1928112" y="1973984"/>
            <a:ext cx="4814498" cy="90823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u="sng" dirty="0">
                <a:solidFill>
                  <a:schemeClr val="accent4"/>
                </a:solidFill>
              </a:rPr>
              <a:t>Level-Up</a:t>
            </a:r>
            <a:endParaRPr sz="2800" u="sng" dirty="0">
              <a:solidFill>
                <a:schemeClr val="accent4"/>
              </a:solidFill>
            </a:endParaRPr>
          </a:p>
          <a:p>
            <a:pPr marL="0" lvl="0" indent="0" algn="l" rtl="0">
              <a:spcBef>
                <a:spcPts val="0"/>
              </a:spcBef>
              <a:spcAft>
                <a:spcPts val="0"/>
              </a:spcAft>
              <a:buNone/>
            </a:pPr>
            <a:r>
              <a:rPr lang="en" sz="2800" dirty="0"/>
              <a:t>Create Content</a:t>
            </a:r>
            <a:endParaRPr sz="2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7"/>
          <p:cNvSpPr txBox="1">
            <a:spLocks noGrp="1"/>
          </p:cNvSpPr>
          <p:nvPr>
            <p:ph type="ctr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Don’t think you have anything interesting to say?</a:t>
            </a:r>
            <a:endParaRPr sz="32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58"/>
          <p:cNvSpPr txBox="1">
            <a:spLocks noGrp="1"/>
          </p:cNvSpPr>
          <p:nvPr>
            <p:ph type="ctrTitle"/>
          </p:nvPr>
        </p:nvSpPr>
        <p:spPr>
          <a:xfrm>
            <a:off x="194982" y="268941"/>
            <a:ext cx="7496735" cy="381896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a:t>You have thousands of hours of experience in your area of expertise.</a:t>
            </a:r>
            <a:endParaRPr sz="3200" dirty="0"/>
          </a:p>
          <a:p>
            <a:pPr marL="0" lvl="0" indent="0" algn="l" rtl="0">
              <a:spcBef>
                <a:spcPts val="0"/>
              </a:spcBef>
              <a:spcAft>
                <a:spcPts val="0"/>
              </a:spcAft>
              <a:buNone/>
            </a:pPr>
            <a:endParaRPr sz="3200" dirty="0"/>
          </a:p>
          <a:p>
            <a:pPr marL="0" lvl="0" indent="0" algn="l" rtl="0">
              <a:spcBef>
                <a:spcPts val="0"/>
              </a:spcBef>
              <a:spcAft>
                <a:spcPts val="0"/>
              </a:spcAft>
              <a:buNone/>
            </a:pPr>
            <a:r>
              <a:rPr lang="en" sz="3200" dirty="0"/>
              <a:t>You know more than 99% of the world in that area. Start sharing/teaching! </a:t>
            </a:r>
            <a:endParaRPr sz="32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9"/>
          <p:cNvSpPr txBox="1">
            <a:spLocks noGrp="1"/>
          </p:cNvSpPr>
          <p:nvPr>
            <p:ph type="ctrTitle"/>
          </p:nvPr>
        </p:nvSpPr>
        <p:spPr>
          <a:xfrm>
            <a:off x="-4366" y="83265"/>
            <a:ext cx="6925732" cy="747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Tips to create content &amp; get noticed</a:t>
            </a:r>
            <a:endParaRPr dirty="0"/>
          </a:p>
        </p:txBody>
      </p:sp>
      <p:sp>
        <p:nvSpPr>
          <p:cNvPr id="485" name="Google Shape;485;p59"/>
          <p:cNvSpPr txBox="1">
            <a:spLocks noGrp="1"/>
          </p:cNvSpPr>
          <p:nvPr>
            <p:ph type="subTitle" idx="1"/>
          </p:nvPr>
        </p:nvSpPr>
        <p:spPr>
          <a:xfrm>
            <a:off x="1365247" y="2562724"/>
            <a:ext cx="4759888" cy="170174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dirty="0"/>
              <a:t>Thoughtful comments on popular posts from people or companies in your network </a:t>
            </a:r>
            <a:endParaRPr sz="1100" dirty="0"/>
          </a:p>
          <a:p>
            <a:pPr marL="0" lvl="0" indent="0" algn="l" rtl="0">
              <a:spcBef>
                <a:spcPts val="1600"/>
              </a:spcBef>
              <a:spcAft>
                <a:spcPts val="1600"/>
              </a:spcAft>
              <a:buNone/>
            </a:pPr>
            <a:r>
              <a:rPr lang="en" sz="1100" dirty="0"/>
              <a:t>Your own posts/articles on your profile </a:t>
            </a:r>
            <a:r>
              <a:rPr lang="en" sz="1100" u="sng" dirty="0">
                <a:solidFill>
                  <a:schemeClr val="dk1"/>
                </a:solidFill>
                <a:hlinkClick r:id="rId3">
                  <a:extLst>
                    <a:ext uri="{A12FA001-AC4F-418D-AE19-62706E023703}">
                      <ahyp:hlinkClr xmlns:ahyp="http://schemas.microsoft.com/office/drawing/2018/hyperlinkcolor" val="tx"/>
                    </a:ext>
                  </a:extLst>
                </a:hlinkClick>
              </a:rPr>
              <a:t>Hubspot: 10 Most Engaging LI Topics in 2020</a:t>
            </a:r>
            <a:br>
              <a:rPr lang="en" sz="1100" dirty="0"/>
            </a:br>
            <a:r>
              <a:rPr lang="en" sz="1100" dirty="0"/>
              <a:t>Question posts</a:t>
            </a:r>
            <a:br>
              <a:rPr lang="en" sz="1100" dirty="0"/>
            </a:br>
            <a:r>
              <a:rPr lang="en" sz="1100" dirty="0"/>
              <a:t>How-to posts</a:t>
            </a:r>
            <a:br>
              <a:rPr lang="en" sz="1100" dirty="0"/>
            </a:br>
            <a:r>
              <a:rPr lang="en" sz="1100" dirty="0"/>
              <a:t>Personal story (overcoming adversity/gratitude) posts</a:t>
            </a:r>
            <a:br>
              <a:rPr lang="en" sz="1100" dirty="0"/>
            </a:br>
            <a:r>
              <a:rPr lang="en" sz="1100" dirty="0"/>
              <a:t>Use video to get more attention</a:t>
            </a:r>
            <a:br>
              <a:rPr lang="en" sz="1100" dirty="0"/>
            </a:br>
            <a:br>
              <a:rPr lang="en" sz="1100" dirty="0"/>
            </a:br>
            <a:endParaRPr sz="1100" dirty="0"/>
          </a:p>
        </p:txBody>
      </p:sp>
      <p:sp>
        <p:nvSpPr>
          <p:cNvPr id="483" name="Google Shape;483;p59"/>
          <p:cNvSpPr txBox="1">
            <a:spLocks noGrp="1"/>
          </p:cNvSpPr>
          <p:nvPr>
            <p:ph type="body" sz="quarter" idx="14"/>
          </p:nvPr>
        </p:nvSpPr>
        <p:spPr>
          <a:xfrm>
            <a:off x="1365247" y="818676"/>
            <a:ext cx="4632141" cy="257114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100" b="1" dirty="0"/>
              <a:t>Best times:</a:t>
            </a:r>
            <a:r>
              <a:rPr lang="en" sz="1100" dirty="0"/>
              <a:t> Wed from 8 a.m. - 12:00 p.m., Thurs at 9 a.m. and 1-2 p.m., Friday 9 a.m.</a:t>
            </a:r>
            <a:br>
              <a:rPr lang="en" sz="1100" dirty="0"/>
            </a:br>
            <a:r>
              <a:rPr lang="en" sz="1100" b="1" dirty="0"/>
              <a:t>Best day:</a:t>
            </a:r>
            <a:r>
              <a:rPr lang="en" sz="1100" dirty="0"/>
              <a:t> Wed &amp; Thurs</a:t>
            </a:r>
            <a:br>
              <a:rPr lang="en" sz="1100" dirty="0"/>
            </a:br>
            <a:r>
              <a:rPr lang="en" sz="1100" b="1" dirty="0"/>
              <a:t>Worst day:</a:t>
            </a:r>
            <a:r>
              <a:rPr lang="en" sz="1100" dirty="0"/>
              <a:t> Sunday</a:t>
            </a:r>
            <a:endParaRPr sz="1100" dirty="0"/>
          </a:p>
        </p:txBody>
      </p:sp>
      <p:sp>
        <p:nvSpPr>
          <p:cNvPr id="482" name="Google Shape;482;p59"/>
          <p:cNvSpPr txBox="1"/>
          <p:nvPr/>
        </p:nvSpPr>
        <p:spPr>
          <a:xfrm>
            <a:off x="61444" y="831162"/>
            <a:ext cx="3024600" cy="3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chemeClr val="dk2"/>
                </a:solidFill>
                <a:latin typeface="Space Mono"/>
                <a:ea typeface="Space Mono"/>
                <a:cs typeface="Space Mono"/>
                <a:sym typeface="Space Mono"/>
              </a:rPr>
              <a:t>When to post</a:t>
            </a:r>
            <a:endParaRPr sz="1200" b="1" dirty="0">
              <a:solidFill>
                <a:schemeClr val="dk2"/>
              </a:solidFill>
              <a:latin typeface="Space Mono"/>
              <a:ea typeface="Space Mono"/>
              <a:cs typeface="Space Mono"/>
              <a:sym typeface="Space Mono"/>
            </a:endParaRPr>
          </a:p>
        </p:txBody>
      </p:sp>
      <p:sp>
        <p:nvSpPr>
          <p:cNvPr id="484" name="Google Shape;484;p59"/>
          <p:cNvSpPr txBox="1"/>
          <p:nvPr/>
        </p:nvSpPr>
        <p:spPr>
          <a:xfrm>
            <a:off x="61444" y="2571750"/>
            <a:ext cx="3024600" cy="3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chemeClr val="dk2"/>
                </a:solidFill>
                <a:latin typeface="Space Mono"/>
                <a:ea typeface="Space Mono"/>
                <a:cs typeface="Space Mono"/>
                <a:sym typeface="Space Mono"/>
              </a:rPr>
              <a:t>What to post</a:t>
            </a:r>
            <a:endParaRPr sz="1200" b="1" dirty="0">
              <a:solidFill>
                <a:schemeClr val="dk2"/>
              </a:solidFill>
              <a:latin typeface="Space Mono"/>
              <a:ea typeface="Space Mono"/>
              <a:cs typeface="Space Mono"/>
              <a:sym typeface="Space Mono"/>
            </a:endParaRPr>
          </a:p>
        </p:txBody>
      </p:sp>
      <p:pic>
        <p:nvPicPr>
          <p:cNvPr id="486" name="Google Shape;486;p59"/>
          <p:cNvPicPr preferRelativeResize="0"/>
          <p:nvPr/>
        </p:nvPicPr>
        <p:blipFill>
          <a:blip r:embed="rId4">
            <a:alphaModFix/>
          </a:blip>
          <a:stretch>
            <a:fillRect/>
          </a:stretch>
        </p:blipFill>
        <p:spPr>
          <a:xfrm>
            <a:off x="6253679" y="818675"/>
            <a:ext cx="2513803" cy="35717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1000"/>
                                        <p:tgtEl>
                                          <p:spTgt spid="482"/>
                                        </p:tgtEl>
                                      </p:cBhvr>
                                    </p:animEffect>
                                  </p:childTnLst>
                                </p:cTn>
                              </p:par>
                              <p:par>
                                <p:cTn id="8" presetID="10" presetClass="entr" presetSubtype="0" fill="hold" nodeType="withEffect">
                                  <p:stCondLst>
                                    <p:cond delay="0"/>
                                  </p:stCondLst>
                                  <p:childTnLst>
                                    <p:set>
                                      <p:cBhvr>
                                        <p:cTn id="9" dur="1" fill="hold">
                                          <p:stCondLst>
                                            <p:cond delay="0"/>
                                          </p:stCondLst>
                                        </p:cTn>
                                        <p:tgtEl>
                                          <p:spTgt spid="483"/>
                                        </p:tgtEl>
                                        <p:attrNameLst>
                                          <p:attrName>style.visibility</p:attrName>
                                        </p:attrNameLst>
                                      </p:cBhvr>
                                      <p:to>
                                        <p:strVal val="visible"/>
                                      </p:to>
                                    </p:set>
                                    <p:animEffect transition="in" filter="fade">
                                      <p:cBhvr>
                                        <p:cTn id="10" dur="1000"/>
                                        <p:tgtEl>
                                          <p:spTgt spid="483"/>
                                        </p:tgtEl>
                                      </p:cBhvr>
                                    </p:animEffect>
                                  </p:childTnLst>
                                </p:cTn>
                              </p:par>
                              <p:par>
                                <p:cTn id="11" presetID="10" presetClass="entr" presetSubtype="0" fill="hold" nodeType="withEffect">
                                  <p:stCondLst>
                                    <p:cond delay="0"/>
                                  </p:stCondLst>
                                  <p:childTnLst>
                                    <p:set>
                                      <p:cBhvr>
                                        <p:cTn id="12" dur="1" fill="hold">
                                          <p:stCondLst>
                                            <p:cond delay="0"/>
                                          </p:stCondLst>
                                        </p:cTn>
                                        <p:tgtEl>
                                          <p:spTgt spid="484"/>
                                        </p:tgtEl>
                                        <p:attrNameLst>
                                          <p:attrName>style.visibility</p:attrName>
                                        </p:attrNameLst>
                                      </p:cBhvr>
                                      <p:to>
                                        <p:strVal val="visible"/>
                                      </p:to>
                                    </p:set>
                                    <p:animEffect transition="in" filter="fade">
                                      <p:cBhvr>
                                        <p:cTn id="13" dur="1000"/>
                                        <p:tgtEl>
                                          <p:spTgt spid="484"/>
                                        </p:tgtEl>
                                      </p:cBhvr>
                                    </p:animEffect>
                                  </p:childTnLst>
                                </p:cTn>
                              </p:par>
                              <p:par>
                                <p:cTn id="14" presetID="10" presetClass="entr" presetSubtype="0" fill="hold" nodeType="withEffect">
                                  <p:stCondLst>
                                    <p:cond delay="0"/>
                                  </p:stCondLst>
                                  <p:childTnLst>
                                    <p:set>
                                      <p:cBhvr>
                                        <p:cTn id="15" dur="1" fill="hold">
                                          <p:stCondLst>
                                            <p:cond delay="0"/>
                                          </p:stCondLst>
                                        </p:cTn>
                                        <p:tgtEl>
                                          <p:spTgt spid="485"/>
                                        </p:tgtEl>
                                        <p:attrNameLst>
                                          <p:attrName>style.visibility</p:attrName>
                                        </p:attrNameLst>
                                      </p:cBhvr>
                                      <p:to>
                                        <p:strVal val="visible"/>
                                      </p:to>
                                    </p:set>
                                    <p:animEffect transition="in" filter="fade">
                                      <p:cBhvr>
                                        <p:cTn id="16" dur="1000"/>
                                        <p:tgtEl>
                                          <p:spTgt spid="48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86"/>
                                        </p:tgtEl>
                                        <p:attrNameLst>
                                          <p:attrName>style.visibility</p:attrName>
                                        </p:attrNameLst>
                                      </p:cBhvr>
                                      <p:to>
                                        <p:strVal val="visible"/>
                                      </p:to>
                                    </p:set>
                                    <p:animEffect transition="in" filter="fade">
                                      <p:cBhvr>
                                        <p:cTn id="21" dur="10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0"/>
          <p:cNvSpPr txBox="1">
            <a:spLocks noGrp="1"/>
          </p:cNvSpPr>
          <p:nvPr>
            <p:ph type="ctrTitle"/>
          </p:nvPr>
        </p:nvSpPr>
        <p:spPr>
          <a:xfrm>
            <a:off x="48173" y="-325779"/>
            <a:ext cx="6925732" cy="747897"/>
          </a:xfrm>
          <a:prstGeom prst="rect">
            <a:avLst/>
          </a:prstGeom>
        </p:spPr>
        <p:txBody>
          <a:bodyPr spcFirstLastPara="1" wrap="square" lIns="91425" tIns="91425" rIns="91425" bIns="91425" anchor="t" anchorCtr="0">
            <a:noAutofit/>
          </a:bodyPr>
          <a:lstStyle/>
          <a:p>
            <a:pPr marL="0" lvl="0" indent="0" algn="l" rtl="0">
              <a:lnSpc>
                <a:spcPct val="220000"/>
              </a:lnSpc>
              <a:spcBef>
                <a:spcPts val="0"/>
              </a:spcBef>
              <a:spcAft>
                <a:spcPts val="0"/>
              </a:spcAft>
              <a:buNone/>
            </a:pPr>
            <a:r>
              <a:rPr lang="en" dirty="0"/>
              <a:t>Put it in action</a:t>
            </a:r>
            <a:endParaRPr dirty="0"/>
          </a:p>
          <a:p>
            <a:pPr marL="0" lvl="0" indent="0" algn="l" rtl="0">
              <a:spcBef>
                <a:spcPts val="0"/>
              </a:spcBef>
              <a:spcAft>
                <a:spcPts val="0"/>
              </a:spcAft>
              <a:buNone/>
            </a:pPr>
            <a:endParaRPr dirty="0"/>
          </a:p>
        </p:txBody>
      </p:sp>
      <p:sp>
        <p:nvSpPr>
          <p:cNvPr id="492" name="Google Shape;492;p60"/>
          <p:cNvSpPr txBox="1"/>
          <p:nvPr/>
        </p:nvSpPr>
        <p:spPr>
          <a:xfrm>
            <a:off x="159201" y="719659"/>
            <a:ext cx="4229400" cy="10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u="sng" dirty="0">
                <a:solidFill>
                  <a:schemeClr val="accent1"/>
                </a:solidFill>
                <a:latin typeface="Lato"/>
                <a:ea typeface="Lato"/>
                <a:cs typeface="Lato"/>
                <a:sym typeface="Lato"/>
              </a:rPr>
              <a:t>Over the next 2 weeks: Complete your LinkedIn profile</a:t>
            </a:r>
            <a:endParaRPr sz="1300" b="1" u="sng" dirty="0">
              <a:solidFill>
                <a:schemeClr val="accent1"/>
              </a:solidFill>
              <a:latin typeface="Lato"/>
              <a:ea typeface="Lato"/>
              <a:cs typeface="Lato"/>
              <a:sym typeface="Lato"/>
            </a:endParaRPr>
          </a:p>
          <a:p>
            <a:pPr marL="0" lvl="0" indent="0" algn="l" rtl="0">
              <a:spcBef>
                <a:spcPts val="0"/>
              </a:spcBef>
              <a:spcAft>
                <a:spcPts val="0"/>
              </a:spcAft>
              <a:buNone/>
            </a:pP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Change the privacy settings</a:t>
            </a: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Adjust the visibility settings</a:t>
            </a: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Update your job seeking preferences</a:t>
            </a: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Customize your profile URL</a:t>
            </a: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Update with a professional photo &amp; cover image </a:t>
            </a: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Optimize your headline (keyword strategy)</a:t>
            </a:r>
            <a:endParaRPr sz="1300" dirty="0">
              <a:solidFill>
                <a:schemeClr val="bg1"/>
              </a:solidFill>
              <a:latin typeface="Lato"/>
              <a:ea typeface="Lato"/>
              <a:cs typeface="Lato"/>
              <a:sym typeface="Lato"/>
            </a:endParaRPr>
          </a:p>
          <a:p>
            <a:pPr marL="457200" lvl="0" indent="0" algn="l" rtl="0">
              <a:spcBef>
                <a:spcPts val="0"/>
              </a:spcBef>
              <a:spcAft>
                <a:spcPts val="0"/>
              </a:spcAft>
              <a:buNone/>
            </a:pP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Write a great summary </a:t>
            </a: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Add featured content (optional but recommended)</a:t>
            </a: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Create an awesome work experience section</a:t>
            </a: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Update your skills and get endorsed</a:t>
            </a: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Ask for recommendations (follow-up after 5 days if needed)</a:t>
            </a:r>
            <a:endParaRPr sz="1300" dirty="0">
              <a:solidFill>
                <a:schemeClr val="bg1"/>
              </a:solidFill>
              <a:latin typeface="Lato"/>
              <a:ea typeface="Lato"/>
              <a:cs typeface="Lato"/>
              <a:sym typeface="Lato"/>
            </a:endParaRPr>
          </a:p>
          <a:p>
            <a:pPr marL="914400" lvl="0" indent="0" algn="l" rtl="0">
              <a:spcBef>
                <a:spcPts val="0"/>
              </a:spcBef>
              <a:spcAft>
                <a:spcPts val="0"/>
              </a:spcAft>
              <a:buNone/>
            </a:pPr>
            <a:endParaRPr sz="1300" dirty="0">
              <a:solidFill>
                <a:schemeClr val="lt2"/>
              </a:solidFill>
              <a:latin typeface="Lato"/>
              <a:ea typeface="Lato"/>
              <a:cs typeface="Lato"/>
              <a:sym typeface="Lato"/>
            </a:endParaRPr>
          </a:p>
          <a:p>
            <a:pPr marL="0" lvl="0" indent="0" algn="l" rtl="0">
              <a:spcBef>
                <a:spcPts val="0"/>
              </a:spcBef>
              <a:spcAft>
                <a:spcPts val="0"/>
              </a:spcAft>
              <a:buNone/>
            </a:pPr>
            <a:endParaRPr sz="1300" dirty="0">
              <a:solidFill>
                <a:schemeClr val="lt2"/>
              </a:solidFill>
              <a:latin typeface="Lato"/>
              <a:ea typeface="Lato"/>
              <a:cs typeface="Lato"/>
              <a:sym typeface="Lato"/>
            </a:endParaRPr>
          </a:p>
        </p:txBody>
      </p:sp>
      <p:sp>
        <p:nvSpPr>
          <p:cNvPr id="493" name="Google Shape;493;p60"/>
          <p:cNvSpPr txBox="1"/>
          <p:nvPr/>
        </p:nvSpPr>
        <p:spPr>
          <a:xfrm>
            <a:off x="712600" y="3999697"/>
            <a:ext cx="4487400" cy="4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u="sng" dirty="0">
                <a:solidFill>
                  <a:schemeClr val="accent1"/>
                </a:solidFill>
                <a:latin typeface="Lato"/>
                <a:ea typeface="Lato"/>
                <a:cs typeface="Lato"/>
                <a:sym typeface="Lato"/>
              </a:rPr>
              <a:t>Reach All Star status</a:t>
            </a:r>
            <a:endParaRPr sz="1900" b="1" u="sng" dirty="0">
              <a:solidFill>
                <a:schemeClr val="accent1"/>
              </a:solidFill>
              <a:latin typeface="Lato"/>
              <a:ea typeface="Lato"/>
              <a:cs typeface="Lato"/>
              <a:sym typeface="Lato"/>
            </a:endParaRPr>
          </a:p>
          <a:p>
            <a:pPr marL="0" lvl="0" indent="0" algn="l" rtl="0">
              <a:spcBef>
                <a:spcPts val="0"/>
              </a:spcBef>
              <a:spcAft>
                <a:spcPts val="0"/>
              </a:spcAft>
              <a:buNone/>
            </a:pPr>
            <a:endParaRPr sz="2000" dirty="0">
              <a:latin typeface="Lato"/>
              <a:ea typeface="Lato"/>
              <a:cs typeface="Lato"/>
              <a:sym typeface="Lato"/>
            </a:endParaRPr>
          </a:p>
        </p:txBody>
      </p:sp>
      <p:sp>
        <p:nvSpPr>
          <p:cNvPr id="494" name="Google Shape;494;p60"/>
          <p:cNvSpPr txBox="1"/>
          <p:nvPr/>
        </p:nvSpPr>
        <p:spPr>
          <a:xfrm>
            <a:off x="4755401" y="719659"/>
            <a:ext cx="4339200" cy="100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b="1" u="sng" dirty="0">
                <a:solidFill>
                  <a:schemeClr val="accent1"/>
                </a:solidFill>
                <a:latin typeface="Lato"/>
                <a:ea typeface="Lato"/>
                <a:cs typeface="Lato"/>
                <a:sym typeface="Lato"/>
              </a:rPr>
              <a:t>During your entire job search</a:t>
            </a:r>
            <a:endParaRPr sz="1300" b="1" u="sng" dirty="0">
              <a:solidFill>
                <a:schemeClr val="accent1"/>
              </a:solidFill>
              <a:latin typeface="Lato"/>
              <a:ea typeface="Lato"/>
              <a:cs typeface="Lato"/>
              <a:sym typeface="Lato"/>
            </a:endParaRPr>
          </a:p>
          <a:p>
            <a:pPr marL="0" lvl="0" indent="0" algn="l" rtl="0">
              <a:spcBef>
                <a:spcPts val="0"/>
              </a:spcBef>
              <a:spcAft>
                <a:spcPts val="0"/>
              </a:spcAft>
              <a:buNone/>
            </a:pP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Find &amp; study great companies</a:t>
            </a: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Read comments (learn about the company, industry, learn to speak in their language (key for interviews)</a:t>
            </a: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Interact + leave your own comments </a:t>
            </a: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Build network inside target companies by using the comment + search tricks we discussed</a:t>
            </a: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Send connection requests (include a message)</a:t>
            </a: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Apply for jobs once you have a resume, complete LinkedIn, and have practiced interviewing/telling your story (you don’t have to be perfect.. It takes repetition</a:t>
            </a:r>
            <a:endParaRPr sz="1300" dirty="0">
              <a:solidFill>
                <a:schemeClr val="bg1"/>
              </a:solidFill>
              <a:latin typeface="Lato"/>
              <a:ea typeface="Lato"/>
              <a:cs typeface="Lato"/>
              <a:sym typeface="Lato"/>
            </a:endParaRPr>
          </a:p>
          <a:p>
            <a:pPr marL="457200" lvl="0" indent="-311150" algn="l" rtl="0">
              <a:spcBef>
                <a:spcPts val="0"/>
              </a:spcBef>
              <a:spcAft>
                <a:spcPts val="0"/>
              </a:spcAft>
              <a:buClr>
                <a:schemeClr val="lt2"/>
              </a:buClr>
              <a:buSzPts val="1300"/>
              <a:buFont typeface="Lato"/>
              <a:buChar char="●"/>
            </a:pPr>
            <a:r>
              <a:rPr lang="en" sz="1300" dirty="0">
                <a:solidFill>
                  <a:schemeClr val="bg1"/>
                </a:solidFill>
                <a:latin typeface="Lato"/>
                <a:ea typeface="Lato"/>
                <a:cs typeface="Lato"/>
                <a:sym typeface="Lato"/>
              </a:rPr>
              <a:t>Create engaging content to build your brand and get discovered</a:t>
            </a:r>
            <a:endParaRPr sz="1300" dirty="0">
              <a:solidFill>
                <a:schemeClr val="bg1"/>
              </a:solidFill>
              <a:latin typeface="Lato"/>
              <a:ea typeface="Lato"/>
              <a:cs typeface="Lato"/>
              <a:sym typeface="Lato"/>
            </a:endParaRPr>
          </a:p>
          <a:p>
            <a:pPr marL="914400" lvl="0" indent="0" algn="l" rtl="0">
              <a:spcBef>
                <a:spcPts val="0"/>
              </a:spcBef>
              <a:spcAft>
                <a:spcPts val="0"/>
              </a:spcAft>
              <a:buNone/>
            </a:pPr>
            <a:endParaRPr sz="1300" dirty="0">
              <a:solidFill>
                <a:schemeClr val="lt2"/>
              </a:solidFill>
              <a:latin typeface="Lato"/>
              <a:ea typeface="Lato"/>
              <a:cs typeface="Lato"/>
              <a:sym typeface="Lato"/>
            </a:endParaRPr>
          </a:p>
          <a:p>
            <a:pPr marL="0" lvl="0" indent="0" algn="l" rtl="0">
              <a:spcBef>
                <a:spcPts val="0"/>
              </a:spcBef>
              <a:spcAft>
                <a:spcPts val="0"/>
              </a:spcAft>
              <a:buNone/>
            </a:pPr>
            <a:endParaRPr sz="1300" dirty="0">
              <a:solidFill>
                <a:schemeClr val="lt2"/>
              </a:solidFill>
              <a:latin typeface="Lato"/>
              <a:ea typeface="Lato"/>
              <a:cs typeface="Lato"/>
              <a:sym typeface="La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1"/>
          <p:cNvSpPr txBox="1">
            <a:spLocks noGrp="1"/>
          </p:cNvSpPr>
          <p:nvPr>
            <p:ph type="ctrTitle"/>
          </p:nvPr>
        </p:nvSpPr>
        <p:spPr>
          <a:xfrm>
            <a:off x="0" y="77202"/>
            <a:ext cx="6925732" cy="747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Resources</a:t>
            </a:r>
            <a:endParaRPr dirty="0"/>
          </a:p>
        </p:txBody>
      </p:sp>
      <p:sp>
        <p:nvSpPr>
          <p:cNvPr id="503" name="Google Shape;503;p61"/>
          <p:cNvSpPr txBox="1">
            <a:spLocks noGrp="1"/>
          </p:cNvSpPr>
          <p:nvPr>
            <p:ph type="subTitle" idx="1"/>
          </p:nvPr>
        </p:nvSpPr>
        <p:spPr>
          <a:xfrm>
            <a:off x="277265" y="2921794"/>
            <a:ext cx="5491495" cy="25619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u="sng" dirty="0">
                <a:solidFill>
                  <a:schemeClr val="hlink"/>
                </a:solidFill>
                <a:hlinkClick r:id="rId3"/>
              </a:rPr>
              <a:t>Luke Sims </a:t>
            </a:r>
            <a:r>
              <a:rPr lang="en" sz="1100" dirty="0"/>
              <a:t>: Consultant, now Amazon Web Services Engagement Manager</a:t>
            </a:r>
            <a:endParaRPr sz="1100" dirty="0"/>
          </a:p>
          <a:p>
            <a:pPr marL="0" lvl="0" indent="0" algn="l" rtl="0">
              <a:spcBef>
                <a:spcPts val="1600"/>
              </a:spcBef>
              <a:spcAft>
                <a:spcPts val="0"/>
              </a:spcAft>
              <a:buNone/>
            </a:pPr>
            <a:r>
              <a:rPr lang="en" sz="1100" u="sng" dirty="0">
                <a:solidFill>
                  <a:schemeClr val="hlink"/>
                </a:solidFill>
                <a:hlinkClick r:id="rId4"/>
              </a:rPr>
              <a:t>https://www.linkedin.com/in/jayhodge/</a:t>
            </a:r>
            <a:r>
              <a:rPr lang="en" sz="1100" dirty="0"/>
              <a:t>: Tesla Operations Manager</a:t>
            </a:r>
            <a:endParaRPr sz="1100" dirty="0"/>
          </a:p>
          <a:p>
            <a:pPr marL="0" lvl="0" indent="0" algn="l" rtl="0">
              <a:spcBef>
                <a:spcPts val="1600"/>
              </a:spcBef>
              <a:spcAft>
                <a:spcPts val="0"/>
              </a:spcAft>
              <a:buNone/>
            </a:pPr>
            <a:r>
              <a:rPr lang="en" sz="1100" u="sng" dirty="0">
                <a:solidFill>
                  <a:schemeClr val="hlink"/>
                </a:solidFill>
                <a:hlinkClick r:id="rId5"/>
              </a:rPr>
              <a:t>https://www.linkedin.com/in/kris-mcnally/</a:t>
            </a:r>
            <a:r>
              <a:rPr lang="en" sz="1100" dirty="0"/>
              <a:t>: Consultant</a:t>
            </a:r>
            <a:endParaRPr sz="1100" dirty="0"/>
          </a:p>
          <a:p>
            <a:pPr marL="0" lvl="0" indent="0" algn="l" rtl="0">
              <a:spcBef>
                <a:spcPts val="1600"/>
              </a:spcBef>
              <a:spcAft>
                <a:spcPts val="0"/>
              </a:spcAft>
              <a:buNone/>
            </a:pPr>
            <a:r>
              <a:rPr lang="en" sz="1100" u="sng" dirty="0">
                <a:solidFill>
                  <a:schemeClr val="hlink"/>
                </a:solidFill>
                <a:hlinkClick r:id="rId6"/>
              </a:rPr>
              <a:t>https://www.linkedin.com/in/emmett-tischmak/</a:t>
            </a:r>
            <a:r>
              <a:rPr lang="en" sz="1100" dirty="0"/>
              <a:t>: Consultant</a:t>
            </a:r>
            <a:endParaRPr sz="1100" dirty="0"/>
          </a:p>
          <a:p>
            <a:pPr marL="0" lvl="0" indent="0" algn="l" rtl="0">
              <a:spcBef>
                <a:spcPts val="1600"/>
              </a:spcBef>
              <a:spcAft>
                <a:spcPts val="1600"/>
              </a:spcAft>
              <a:buNone/>
            </a:pPr>
            <a:endParaRPr sz="1100" dirty="0"/>
          </a:p>
        </p:txBody>
      </p:sp>
      <p:sp>
        <p:nvSpPr>
          <p:cNvPr id="509" name="Google Shape;509;p61"/>
          <p:cNvSpPr txBox="1">
            <a:spLocks noGrp="1"/>
          </p:cNvSpPr>
          <p:nvPr>
            <p:ph type="body" sz="quarter" idx="14"/>
          </p:nvPr>
        </p:nvSpPr>
        <p:spPr>
          <a:xfrm>
            <a:off x="5577057" y="1601400"/>
            <a:ext cx="5524500" cy="255865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u="sng" dirty="0">
                <a:solidFill>
                  <a:schemeClr val="hlink"/>
                </a:solidFill>
                <a:hlinkClick r:id="rId7"/>
              </a:rPr>
              <a:t>LinkedIn: 4 tips to Network on LinkedIn</a:t>
            </a:r>
            <a:br>
              <a:rPr lang="en" sz="1000" dirty="0"/>
            </a:br>
            <a:br>
              <a:rPr lang="en" sz="1000" dirty="0"/>
            </a:br>
            <a:r>
              <a:rPr lang="en" sz="1000" u="sng" dirty="0">
                <a:solidFill>
                  <a:schemeClr val="hlink"/>
                </a:solidFill>
                <a:hlinkClick r:id="rId8"/>
              </a:rPr>
              <a:t>The Interview Guys: Top 5 Networking Tips</a:t>
            </a:r>
            <a:endParaRPr sz="1000" dirty="0"/>
          </a:p>
          <a:p>
            <a:pPr marL="0" lvl="0" indent="0" algn="l" rtl="0">
              <a:spcBef>
                <a:spcPts val="1600"/>
              </a:spcBef>
              <a:spcAft>
                <a:spcPts val="0"/>
              </a:spcAft>
              <a:buNone/>
            </a:pPr>
            <a:r>
              <a:rPr lang="en" sz="1000" u="sng" dirty="0">
                <a:solidFill>
                  <a:schemeClr val="hlink"/>
                </a:solidFill>
                <a:hlinkClick r:id="rId9"/>
              </a:rPr>
              <a:t>Veterati.com: Talk to Volunteer Veteran Mentors</a:t>
            </a:r>
            <a:endParaRPr sz="1000" dirty="0"/>
          </a:p>
          <a:p>
            <a:pPr marL="0" lvl="0" indent="0" algn="l" rtl="0">
              <a:spcBef>
                <a:spcPts val="1600"/>
              </a:spcBef>
              <a:spcAft>
                <a:spcPts val="1600"/>
              </a:spcAft>
              <a:buNone/>
            </a:pPr>
            <a:endParaRPr sz="1000" dirty="0"/>
          </a:p>
        </p:txBody>
      </p:sp>
      <p:sp>
        <p:nvSpPr>
          <p:cNvPr id="501" name="Google Shape;501;p61"/>
          <p:cNvSpPr txBox="1">
            <a:spLocks noGrp="1"/>
          </p:cNvSpPr>
          <p:nvPr>
            <p:ph type="body" idx="4294967295"/>
          </p:nvPr>
        </p:nvSpPr>
        <p:spPr>
          <a:xfrm>
            <a:off x="277265" y="1566786"/>
            <a:ext cx="3025775" cy="108585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u="sng" dirty="0">
                <a:solidFill>
                  <a:schemeClr val="hlink"/>
                </a:solidFill>
                <a:hlinkClick r:id="rId10"/>
              </a:rPr>
              <a:t>Hubspot: How to Craft the Perfect LI Profile</a:t>
            </a:r>
            <a:br>
              <a:rPr lang="en" sz="1100" dirty="0"/>
            </a:br>
            <a:endParaRPr sz="1100" dirty="0"/>
          </a:p>
          <a:p>
            <a:pPr marL="0" lvl="0" indent="0" algn="l" rtl="0">
              <a:lnSpc>
                <a:spcPct val="100000"/>
              </a:lnSpc>
              <a:spcBef>
                <a:spcPts val="0"/>
              </a:spcBef>
              <a:spcAft>
                <a:spcPts val="0"/>
              </a:spcAft>
              <a:buNone/>
            </a:pPr>
            <a:r>
              <a:rPr lang="en" sz="1100" u="sng" dirty="0">
                <a:solidFill>
                  <a:schemeClr val="hlink"/>
                </a:solidFill>
                <a:hlinkClick r:id="rId11"/>
              </a:rPr>
              <a:t>Cultivated Culture: How to Build an Amazing LinkedIn Profile</a:t>
            </a:r>
            <a:endParaRPr sz="1100" dirty="0"/>
          </a:p>
          <a:p>
            <a:pPr marL="0" lvl="0" indent="0" algn="l" rtl="0">
              <a:lnSpc>
                <a:spcPct val="100000"/>
              </a:lnSpc>
              <a:spcBef>
                <a:spcPts val="0"/>
              </a:spcBef>
              <a:spcAft>
                <a:spcPts val="0"/>
              </a:spcAft>
              <a:buNone/>
            </a:pPr>
            <a:endParaRPr sz="1100" dirty="0"/>
          </a:p>
        </p:txBody>
      </p:sp>
      <p:sp>
        <p:nvSpPr>
          <p:cNvPr id="507" name="Google Shape;507;p61"/>
          <p:cNvSpPr txBox="1">
            <a:spLocks noGrp="1"/>
          </p:cNvSpPr>
          <p:nvPr>
            <p:ph type="body" idx="4294967295"/>
          </p:nvPr>
        </p:nvSpPr>
        <p:spPr>
          <a:xfrm>
            <a:off x="5608944" y="4405255"/>
            <a:ext cx="3025775" cy="1087437"/>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100" u="sng" dirty="0">
                <a:solidFill>
                  <a:schemeClr val="hlink"/>
                </a:solidFill>
                <a:hlinkClick r:id="rId12"/>
              </a:rPr>
              <a:t>Hubspot: 10 Most Engaging LI Topics in 2020</a:t>
            </a:r>
            <a:endParaRPr sz="1100" dirty="0"/>
          </a:p>
        </p:txBody>
      </p:sp>
      <p:sp>
        <p:nvSpPr>
          <p:cNvPr id="505" name="Google Shape;505;p61"/>
          <p:cNvSpPr txBox="1">
            <a:spLocks noGrp="1"/>
          </p:cNvSpPr>
          <p:nvPr>
            <p:ph type="body" idx="4294967295"/>
          </p:nvPr>
        </p:nvSpPr>
        <p:spPr>
          <a:xfrm>
            <a:off x="5577057" y="3061255"/>
            <a:ext cx="3024187" cy="10874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u="sng" dirty="0">
                <a:solidFill>
                  <a:schemeClr val="hlink"/>
                </a:solidFill>
                <a:hlinkClick r:id="rId13"/>
              </a:rPr>
              <a:t>Glassdoor: Best Places to Work 2020</a:t>
            </a:r>
            <a:endParaRPr sz="1100" dirty="0"/>
          </a:p>
          <a:p>
            <a:pPr marL="0" lvl="0" indent="0" algn="l" rtl="0">
              <a:spcBef>
                <a:spcPts val="1600"/>
              </a:spcBef>
              <a:spcAft>
                <a:spcPts val="0"/>
              </a:spcAft>
              <a:buNone/>
            </a:pPr>
            <a:r>
              <a:rPr lang="en" sz="1100" u="sng" dirty="0">
                <a:solidFill>
                  <a:schemeClr val="hlink"/>
                </a:solidFill>
                <a:hlinkClick r:id="rId14"/>
              </a:rPr>
              <a:t>The Muse: 18 Great Companies Hiring Vets</a:t>
            </a:r>
            <a:endParaRPr sz="1100" dirty="0"/>
          </a:p>
          <a:p>
            <a:pPr marL="0" lvl="0" indent="0" algn="l" rtl="0">
              <a:spcBef>
                <a:spcPts val="1600"/>
              </a:spcBef>
              <a:spcAft>
                <a:spcPts val="1600"/>
              </a:spcAft>
              <a:buNone/>
            </a:pPr>
            <a:endParaRPr sz="1100" dirty="0"/>
          </a:p>
        </p:txBody>
      </p:sp>
      <p:sp>
        <p:nvSpPr>
          <p:cNvPr id="500" name="Google Shape;500;p61"/>
          <p:cNvSpPr txBox="1"/>
          <p:nvPr/>
        </p:nvSpPr>
        <p:spPr>
          <a:xfrm>
            <a:off x="278440" y="1194236"/>
            <a:ext cx="3024600" cy="3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chemeClr val="dk2"/>
                </a:solidFill>
                <a:latin typeface="Space Mono"/>
                <a:ea typeface="Space Mono"/>
                <a:cs typeface="Space Mono"/>
                <a:sym typeface="Space Mono"/>
              </a:rPr>
              <a:t>Setup</a:t>
            </a:r>
            <a:endParaRPr sz="1200" b="1" dirty="0">
              <a:solidFill>
                <a:schemeClr val="dk2"/>
              </a:solidFill>
              <a:latin typeface="Space Mono"/>
              <a:ea typeface="Space Mono"/>
              <a:cs typeface="Space Mono"/>
              <a:sym typeface="Space Mono"/>
            </a:endParaRPr>
          </a:p>
        </p:txBody>
      </p:sp>
      <p:sp>
        <p:nvSpPr>
          <p:cNvPr id="502" name="Google Shape;502;p61"/>
          <p:cNvSpPr txBox="1"/>
          <p:nvPr/>
        </p:nvSpPr>
        <p:spPr>
          <a:xfrm>
            <a:off x="277265" y="2527824"/>
            <a:ext cx="3590700" cy="3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chemeClr val="dk2"/>
                </a:solidFill>
                <a:latin typeface="Space Mono"/>
                <a:ea typeface="Space Mono"/>
                <a:cs typeface="Space Mono"/>
                <a:sym typeface="Space Mono"/>
              </a:rPr>
              <a:t>Example Veteran LinkedIn Profiles </a:t>
            </a:r>
            <a:endParaRPr sz="1200" b="1" dirty="0">
              <a:solidFill>
                <a:schemeClr val="dk2"/>
              </a:solidFill>
              <a:latin typeface="Space Mono"/>
              <a:ea typeface="Space Mono"/>
              <a:cs typeface="Space Mono"/>
              <a:sym typeface="Space Mono"/>
            </a:endParaRPr>
          </a:p>
        </p:txBody>
      </p:sp>
      <p:sp>
        <p:nvSpPr>
          <p:cNvPr id="504" name="Google Shape;504;p61"/>
          <p:cNvSpPr txBox="1"/>
          <p:nvPr/>
        </p:nvSpPr>
        <p:spPr>
          <a:xfrm>
            <a:off x="5579291" y="2774525"/>
            <a:ext cx="3024600" cy="3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latin typeface="Space Mono"/>
                <a:ea typeface="Space Mono"/>
                <a:cs typeface="Space Mono"/>
                <a:sym typeface="Space Mono"/>
              </a:rPr>
              <a:t>Job Search</a:t>
            </a:r>
            <a:endParaRPr sz="1200" b="1">
              <a:solidFill>
                <a:schemeClr val="dk2"/>
              </a:solidFill>
              <a:latin typeface="Space Mono"/>
              <a:ea typeface="Space Mono"/>
              <a:cs typeface="Space Mono"/>
              <a:sym typeface="Space Mono"/>
            </a:endParaRPr>
          </a:p>
        </p:txBody>
      </p:sp>
      <p:sp>
        <p:nvSpPr>
          <p:cNvPr id="506" name="Google Shape;506;p61"/>
          <p:cNvSpPr txBox="1"/>
          <p:nvPr/>
        </p:nvSpPr>
        <p:spPr>
          <a:xfrm>
            <a:off x="5593588" y="4087850"/>
            <a:ext cx="3024600" cy="3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latin typeface="Space Mono"/>
                <a:ea typeface="Space Mono"/>
                <a:cs typeface="Space Mono"/>
                <a:sym typeface="Space Mono"/>
              </a:rPr>
              <a:t>Content Creation</a:t>
            </a:r>
            <a:endParaRPr sz="1200" b="1">
              <a:solidFill>
                <a:schemeClr val="dk2"/>
              </a:solidFill>
              <a:latin typeface="Space Mono"/>
              <a:ea typeface="Space Mono"/>
              <a:cs typeface="Space Mono"/>
              <a:sym typeface="Space Mono"/>
            </a:endParaRPr>
          </a:p>
        </p:txBody>
      </p:sp>
      <p:sp>
        <p:nvSpPr>
          <p:cNvPr id="508" name="Google Shape;508;p61"/>
          <p:cNvSpPr txBox="1"/>
          <p:nvPr/>
        </p:nvSpPr>
        <p:spPr>
          <a:xfrm>
            <a:off x="5594375" y="1228884"/>
            <a:ext cx="3024600" cy="3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latin typeface="Space Mono"/>
                <a:ea typeface="Space Mono"/>
                <a:cs typeface="Space Mono"/>
                <a:sym typeface="Space Mono"/>
              </a:rPr>
              <a:t>Networking</a:t>
            </a:r>
            <a:endParaRPr sz="1200" b="1">
              <a:solidFill>
                <a:schemeClr val="dk2"/>
              </a:solidFill>
              <a:latin typeface="Space Mono"/>
              <a:ea typeface="Space Mono"/>
              <a:cs typeface="Space Mono"/>
              <a:sym typeface="Space Mon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25" name="Google Shape;96;p18">
            <a:extLst>
              <a:ext uri="{FF2B5EF4-FFF2-40B4-BE49-F238E27FC236}">
                <a16:creationId xmlns:a16="http://schemas.microsoft.com/office/drawing/2014/main" id="{8E9F1DCA-B9C0-B9D6-109E-8F07A0416957}"/>
              </a:ext>
            </a:extLst>
          </p:cNvPr>
          <p:cNvSpPr txBox="1">
            <a:spLocks/>
          </p:cNvSpPr>
          <p:nvPr/>
        </p:nvSpPr>
        <p:spPr bwMode="blackWhite">
          <a:xfrm>
            <a:off x="0" y="154642"/>
            <a:ext cx="8585946" cy="679076"/>
          </a:xfrm>
          <a:prstGeom prst="rect">
            <a:avLst/>
          </a:prstGeom>
          <a:noFill/>
          <a:ln w="38100" cap="sq">
            <a:noFill/>
            <a:miter lim="800000"/>
          </a:ln>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2700" b="1" i="1" kern="1200" cap="none" spc="0" baseline="0">
                <a:solidFill>
                  <a:schemeClr val="tx2"/>
                </a:solidFill>
                <a:latin typeface="Acumin Pro ExtraCondensed" panose="020B0508020202020204" pitchFamily="34" charset="77"/>
                <a:ea typeface="+mj-ea"/>
                <a:cs typeface="+mj-cs"/>
              </a:defRPr>
            </a:lvl1pPr>
          </a:lstStyle>
          <a:p>
            <a:pPr>
              <a:spcBef>
                <a:spcPts val="0"/>
              </a:spcBef>
            </a:pPr>
            <a:r>
              <a:rPr lang="en-US" dirty="0"/>
              <a:t>Companies are turning to LinkedIn more than ever</a:t>
            </a:r>
          </a:p>
        </p:txBody>
      </p:sp>
      <p:sp>
        <p:nvSpPr>
          <p:cNvPr id="26" name="Google Shape;97;p18">
            <a:extLst>
              <a:ext uri="{FF2B5EF4-FFF2-40B4-BE49-F238E27FC236}">
                <a16:creationId xmlns:a16="http://schemas.microsoft.com/office/drawing/2014/main" id="{78C1789A-0715-EB5F-86F5-333F28E4BA26}"/>
              </a:ext>
            </a:extLst>
          </p:cNvPr>
          <p:cNvSpPr txBox="1">
            <a:spLocks/>
          </p:cNvSpPr>
          <p:nvPr/>
        </p:nvSpPr>
        <p:spPr>
          <a:xfrm>
            <a:off x="56207" y="833718"/>
            <a:ext cx="4260300" cy="2667300"/>
          </a:xfrm>
          <a:prstGeom prst="rect">
            <a:avLst/>
          </a:prstGeom>
          <a:noFill/>
        </p:spPr>
        <p:txBody>
          <a:bodyPr spcFirstLastPara="1" vert="horz" wrap="square" lIns="91425" tIns="91425" rIns="91425" bIns="91425" rtlCol="0" anchor="t" anchorCtr="0">
            <a:noAutofit/>
          </a:bodyPr>
          <a:lstStyle>
            <a:lvl1pPr marL="0" indent="0" algn="l" defTabSz="685800" rtl="0" eaLnBrk="1" latinLnBrk="0" hangingPunct="1">
              <a:lnSpc>
                <a:spcPct val="100000"/>
              </a:lnSpc>
              <a:spcBef>
                <a:spcPts val="750"/>
              </a:spcBef>
              <a:buClr>
                <a:schemeClr val="accent2"/>
              </a:buClr>
              <a:buFont typeface="Arial" panose="020B0604020202020204" pitchFamily="34" charset="0"/>
              <a:buNone/>
              <a:defRPr sz="1650" b="1" i="0" kern="1200">
                <a:solidFill>
                  <a:schemeClr val="accent2"/>
                </a:solidFill>
                <a:latin typeface="Acumin Pro SemiCondensed" panose="020B0506020202020204" pitchFamily="34" charset="77"/>
                <a:ea typeface="+mn-ea"/>
                <a:cs typeface="+mn-cs"/>
              </a:defRPr>
            </a:lvl1pPr>
            <a:lvl2pPr marL="342900" indent="0" algn="ctr" defTabSz="685800" rtl="0" eaLnBrk="1" latinLnBrk="0" hangingPunct="1">
              <a:lnSpc>
                <a:spcPct val="100000"/>
              </a:lnSpc>
              <a:spcBef>
                <a:spcPts val="750"/>
              </a:spcBef>
              <a:buClr>
                <a:schemeClr val="accent2"/>
              </a:buClr>
              <a:buFont typeface="Arial" panose="020B0604020202020204" pitchFamily="34" charset="0"/>
              <a:buNone/>
              <a:defRPr sz="1425" kern="1200">
                <a:solidFill>
                  <a:schemeClr val="tx1">
                    <a:lumMod val="85000"/>
                    <a:lumOff val="15000"/>
                  </a:schemeClr>
                </a:solidFill>
                <a:latin typeface="+mn-lt"/>
                <a:ea typeface="+mn-ea"/>
                <a:cs typeface="+mn-cs"/>
              </a:defRPr>
            </a:lvl2pPr>
            <a:lvl3pPr marL="685800" indent="0" algn="ctr" defTabSz="685800" rtl="0" eaLnBrk="1" latinLnBrk="0" hangingPunct="1">
              <a:lnSpc>
                <a:spcPct val="100000"/>
              </a:lnSpc>
              <a:spcBef>
                <a:spcPts val="750"/>
              </a:spcBef>
              <a:buClr>
                <a:schemeClr val="accent2"/>
              </a:buClr>
              <a:buFont typeface="Arial" panose="020B0604020202020204" pitchFamily="34" charset="0"/>
              <a:buNone/>
              <a:defRPr sz="1350" kern="1200">
                <a:solidFill>
                  <a:schemeClr val="tx1">
                    <a:lumMod val="85000"/>
                    <a:lumOff val="15000"/>
                  </a:schemeClr>
                </a:solidFill>
                <a:latin typeface="+mn-lt"/>
                <a:ea typeface="+mn-ea"/>
                <a:cs typeface="+mn-cs"/>
              </a:defRPr>
            </a:lvl3pPr>
            <a:lvl4pPr marL="10287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4pPr>
            <a:lvl5pPr marL="13716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lumMod val="85000"/>
                    <a:lumOff val="15000"/>
                  </a:schemeClr>
                </a:solidFill>
                <a:latin typeface="+mn-lt"/>
                <a:ea typeface="+mn-ea"/>
                <a:cs typeface="+mn-cs"/>
              </a:defRPr>
            </a:lvl5pPr>
            <a:lvl6pPr marL="17145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100000"/>
              </a:lnSpc>
              <a:spcBef>
                <a:spcPts val="750"/>
              </a:spcBef>
              <a:buClr>
                <a:schemeClr val="accent2"/>
              </a:buClr>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8pPr>
            <a:lvl9pPr marL="2743200" indent="0" algn="ctr" defTabSz="685800" rtl="0" eaLnBrk="1" latinLnBrk="0" hangingPunct="1">
              <a:lnSpc>
                <a:spcPct val="100000"/>
              </a:lnSpc>
              <a:spcBef>
                <a:spcPts val="750"/>
              </a:spcBef>
              <a:buClr>
                <a:schemeClr val="accent2"/>
              </a:buClr>
              <a:buFont typeface="Arial" panose="020B0604020202020204" pitchFamily="34" charset="0"/>
              <a:buNone/>
              <a:defRPr sz="1200" kern="1200" baseline="0">
                <a:solidFill>
                  <a:schemeClr val="tx1"/>
                </a:solidFill>
                <a:latin typeface="+mn-lt"/>
                <a:ea typeface="+mn-ea"/>
                <a:cs typeface="+mn-cs"/>
              </a:defRPr>
            </a:lvl9pPr>
          </a:lstStyle>
          <a:p>
            <a:pPr>
              <a:spcBef>
                <a:spcPts val="0"/>
              </a:spcBef>
            </a:pPr>
            <a:r>
              <a:rPr lang="en-US" sz="1200" dirty="0"/>
              <a:t>LinkedIn has more than 720 million active users</a:t>
            </a:r>
          </a:p>
          <a:p>
            <a:pPr>
              <a:spcBef>
                <a:spcPts val="1600"/>
              </a:spcBef>
            </a:pPr>
            <a:r>
              <a:rPr lang="en-US" sz="1200" dirty="0"/>
              <a:t>In March 2020 members watched more than 4 million hours of LinkedIn Learning content (+50% month-over-month)</a:t>
            </a:r>
          </a:p>
          <a:p>
            <a:pPr>
              <a:spcBef>
                <a:spcPts val="1600"/>
              </a:spcBef>
            </a:pPr>
            <a:r>
              <a:rPr lang="en-US" sz="1200" dirty="0"/>
              <a:t>45% of internet users who make more than $75k/</a:t>
            </a:r>
            <a:r>
              <a:rPr lang="en-US" sz="1200" dirty="0" err="1"/>
              <a:t>yr</a:t>
            </a:r>
            <a:r>
              <a:rPr lang="en-US" sz="1200" dirty="0"/>
              <a:t> use LI</a:t>
            </a:r>
          </a:p>
          <a:p>
            <a:pPr>
              <a:spcBef>
                <a:spcPts val="1600"/>
              </a:spcBef>
            </a:pPr>
            <a:r>
              <a:rPr lang="en-US" sz="1200" dirty="0"/>
              <a:t>More than 4 million LI members hired in 2019</a:t>
            </a:r>
          </a:p>
          <a:p>
            <a:pPr>
              <a:spcBef>
                <a:spcPts val="1600"/>
              </a:spcBef>
            </a:pPr>
            <a:r>
              <a:rPr lang="en-US" sz="1200" dirty="0"/>
              <a:t>LI job seeking is at record levels. 40 million people using the platform for job search. 3 people hired every minute</a:t>
            </a:r>
          </a:p>
          <a:p>
            <a:pPr>
              <a:spcBef>
                <a:spcPts val="1600"/>
              </a:spcBef>
            </a:pPr>
            <a:endParaRPr lang="en-US" sz="1200" dirty="0"/>
          </a:p>
          <a:p>
            <a:pPr>
              <a:spcBef>
                <a:spcPts val="1600"/>
              </a:spcBef>
            </a:pPr>
            <a:endParaRPr lang="en-US" sz="1200" dirty="0"/>
          </a:p>
          <a:p>
            <a:pPr>
              <a:spcBef>
                <a:spcPts val="1600"/>
              </a:spcBef>
              <a:spcAft>
                <a:spcPts val="1600"/>
              </a:spcAft>
            </a:pPr>
            <a:endParaRPr lang="en-US" dirty="0"/>
          </a:p>
        </p:txBody>
      </p:sp>
      <p:pic>
        <p:nvPicPr>
          <p:cNvPr id="28" name="Google Shape;95;p18">
            <a:extLst>
              <a:ext uri="{FF2B5EF4-FFF2-40B4-BE49-F238E27FC236}">
                <a16:creationId xmlns:a16="http://schemas.microsoft.com/office/drawing/2014/main" id="{357397D4-06CE-6DAF-D613-C794F4BA4D17}"/>
              </a:ext>
            </a:extLst>
          </p:cNvPr>
          <p:cNvPicPr preferRelativeResize="0"/>
          <p:nvPr/>
        </p:nvPicPr>
        <p:blipFill rotWithShape="1">
          <a:blip r:embed="rId3">
            <a:alphaModFix/>
          </a:blip>
          <a:srcRect l="20928" r="20922"/>
          <a:stretch/>
        </p:blipFill>
        <p:spPr>
          <a:xfrm>
            <a:off x="5116606" y="833718"/>
            <a:ext cx="3848819" cy="4216203"/>
          </a:xfrm>
          <a:prstGeom prst="rect">
            <a:avLst/>
          </a:prstGeom>
          <a:noFill/>
          <a:ln>
            <a:noFill/>
          </a:ln>
        </p:spPr>
      </p:pic>
    </p:spTree>
    <p:extLst>
      <p:ext uri="{BB962C8B-B14F-4D97-AF65-F5344CB8AC3E}">
        <p14:creationId xmlns:p14="http://schemas.microsoft.com/office/powerpoint/2010/main" val="2140596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2" name="Google Shape;103;p19">
            <a:extLst>
              <a:ext uri="{FF2B5EF4-FFF2-40B4-BE49-F238E27FC236}">
                <a16:creationId xmlns:a16="http://schemas.microsoft.com/office/drawing/2014/main" id="{81E14B59-30B5-B253-A84C-F42EBFD84BE4}"/>
              </a:ext>
            </a:extLst>
          </p:cNvPr>
          <p:cNvSpPr txBox="1">
            <a:spLocks/>
          </p:cNvSpPr>
          <p:nvPr/>
        </p:nvSpPr>
        <p:spPr bwMode="blackWhite">
          <a:xfrm>
            <a:off x="0" y="141844"/>
            <a:ext cx="8520600" cy="583800"/>
          </a:xfrm>
          <a:prstGeom prst="rect">
            <a:avLst/>
          </a:prstGeom>
          <a:noFill/>
          <a:ln w="38100" cap="sq">
            <a:noFill/>
            <a:miter lim="800000"/>
          </a:ln>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2700" b="1" i="1" kern="1200" cap="none" spc="0" baseline="0">
                <a:solidFill>
                  <a:schemeClr val="tx2"/>
                </a:solidFill>
                <a:latin typeface="Acumin Pro ExtraCondensed" panose="020B0508020202020204" pitchFamily="34" charset="77"/>
                <a:ea typeface="+mj-ea"/>
                <a:cs typeface="+mj-cs"/>
              </a:defRPr>
            </a:lvl1pPr>
          </a:lstStyle>
          <a:p>
            <a:pPr>
              <a:spcBef>
                <a:spcPts val="0"/>
              </a:spcBef>
            </a:pPr>
            <a:r>
              <a:rPr lang="en-US" dirty="0"/>
              <a:t>In other words...</a:t>
            </a:r>
          </a:p>
        </p:txBody>
      </p:sp>
      <p:sp>
        <p:nvSpPr>
          <p:cNvPr id="4" name="Google Shape;105;p19">
            <a:extLst>
              <a:ext uri="{FF2B5EF4-FFF2-40B4-BE49-F238E27FC236}">
                <a16:creationId xmlns:a16="http://schemas.microsoft.com/office/drawing/2014/main" id="{5022451A-66B4-64CB-A5B0-9A6A9022A112}"/>
              </a:ext>
            </a:extLst>
          </p:cNvPr>
          <p:cNvSpPr txBox="1"/>
          <p:nvPr/>
        </p:nvSpPr>
        <p:spPr>
          <a:xfrm>
            <a:off x="323800" y="1476500"/>
            <a:ext cx="3225000" cy="283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chemeClr val="bg1"/>
                </a:solidFill>
                <a:latin typeface="Lato"/>
                <a:ea typeface="Lato"/>
                <a:cs typeface="Lato"/>
                <a:sym typeface="Lato"/>
              </a:rPr>
              <a:t>It’s like a military awards board</a:t>
            </a:r>
            <a:endParaRPr sz="1600" dirty="0">
              <a:solidFill>
                <a:schemeClr val="bg1"/>
              </a:solidFill>
              <a:latin typeface="Lato"/>
              <a:ea typeface="Lato"/>
              <a:cs typeface="Lato"/>
              <a:sym typeface="Lato"/>
            </a:endParaRPr>
          </a:p>
          <a:p>
            <a:pPr marL="0" lvl="0" indent="0" algn="l" rtl="0">
              <a:spcBef>
                <a:spcPts val="0"/>
              </a:spcBef>
              <a:spcAft>
                <a:spcPts val="0"/>
              </a:spcAft>
              <a:buNone/>
            </a:pPr>
            <a:endParaRPr sz="1600" dirty="0">
              <a:solidFill>
                <a:schemeClr val="bg1"/>
              </a:solidFill>
              <a:latin typeface="Lato"/>
              <a:ea typeface="Lato"/>
              <a:cs typeface="Lato"/>
              <a:sym typeface="Lato"/>
            </a:endParaRPr>
          </a:p>
          <a:p>
            <a:pPr marL="0" lvl="0" indent="0" algn="l" rtl="0">
              <a:spcBef>
                <a:spcPts val="0"/>
              </a:spcBef>
              <a:spcAft>
                <a:spcPts val="0"/>
              </a:spcAft>
              <a:buNone/>
            </a:pPr>
            <a:r>
              <a:rPr lang="en" sz="1600" dirty="0">
                <a:solidFill>
                  <a:schemeClr val="bg1"/>
                </a:solidFill>
                <a:latin typeface="Lato"/>
                <a:ea typeface="Lato"/>
                <a:cs typeface="Lato"/>
                <a:sym typeface="Lato"/>
              </a:rPr>
              <a:t>With hundreds of millions of applicants</a:t>
            </a:r>
            <a:endParaRPr sz="1600" dirty="0">
              <a:solidFill>
                <a:schemeClr val="bg1"/>
              </a:solidFill>
              <a:latin typeface="Lato"/>
              <a:ea typeface="Lato"/>
              <a:cs typeface="Lato"/>
              <a:sym typeface="Lato"/>
            </a:endParaRPr>
          </a:p>
          <a:p>
            <a:pPr marL="0" lvl="0" indent="0" algn="l" rtl="0">
              <a:spcBef>
                <a:spcPts val="0"/>
              </a:spcBef>
              <a:spcAft>
                <a:spcPts val="0"/>
              </a:spcAft>
              <a:buNone/>
            </a:pPr>
            <a:endParaRPr sz="1600" dirty="0">
              <a:solidFill>
                <a:schemeClr val="bg1"/>
              </a:solidFill>
              <a:latin typeface="Lato"/>
              <a:ea typeface="Lato"/>
              <a:cs typeface="Lato"/>
              <a:sym typeface="Lato"/>
            </a:endParaRPr>
          </a:p>
          <a:p>
            <a:pPr marL="0" lvl="0" indent="0" algn="l" rtl="0">
              <a:spcBef>
                <a:spcPts val="0"/>
              </a:spcBef>
              <a:spcAft>
                <a:spcPts val="0"/>
              </a:spcAft>
              <a:buNone/>
            </a:pPr>
            <a:r>
              <a:rPr lang="en" sz="1600" dirty="0">
                <a:solidFill>
                  <a:schemeClr val="bg1"/>
                </a:solidFill>
                <a:latin typeface="Lato"/>
                <a:ea typeface="Lato"/>
                <a:cs typeface="Lato"/>
                <a:sym typeface="Lato"/>
              </a:rPr>
              <a:t>But you don’t have an admin officer to fix your package and help you win</a:t>
            </a:r>
            <a:endParaRPr sz="1600" dirty="0">
              <a:solidFill>
                <a:schemeClr val="bg1"/>
              </a:solidFill>
              <a:latin typeface="Lato"/>
              <a:ea typeface="Lato"/>
              <a:cs typeface="Lato"/>
              <a:sym typeface="Lato"/>
            </a:endParaRPr>
          </a:p>
          <a:p>
            <a:pPr marL="0" lvl="0" indent="0" algn="l" rtl="0">
              <a:spcBef>
                <a:spcPts val="0"/>
              </a:spcBef>
              <a:spcAft>
                <a:spcPts val="0"/>
              </a:spcAft>
              <a:buNone/>
            </a:pPr>
            <a:endParaRPr sz="1600" dirty="0">
              <a:solidFill>
                <a:schemeClr val="bg1"/>
              </a:solidFill>
              <a:latin typeface="Lato"/>
              <a:ea typeface="Lato"/>
              <a:cs typeface="Lato"/>
              <a:sym typeface="Lato"/>
            </a:endParaRPr>
          </a:p>
          <a:p>
            <a:pPr marL="0" lvl="0" indent="0" algn="l" rtl="0">
              <a:spcBef>
                <a:spcPts val="0"/>
              </a:spcBef>
              <a:spcAft>
                <a:spcPts val="0"/>
              </a:spcAft>
              <a:buNone/>
            </a:pPr>
            <a:r>
              <a:rPr lang="en" sz="1600" dirty="0">
                <a:solidFill>
                  <a:schemeClr val="bg1"/>
                </a:solidFill>
                <a:latin typeface="Lato"/>
                <a:ea typeface="Lato"/>
                <a:cs typeface="Lato"/>
                <a:sym typeface="Lato"/>
              </a:rPr>
              <a:t>You have to stand out...here’s how</a:t>
            </a:r>
            <a:endParaRPr sz="1600" dirty="0">
              <a:solidFill>
                <a:schemeClr val="bg1"/>
              </a:solidFill>
              <a:latin typeface="Lato"/>
              <a:ea typeface="Lato"/>
              <a:cs typeface="Lato"/>
              <a:sym typeface="Lato"/>
            </a:endParaRPr>
          </a:p>
        </p:txBody>
      </p:sp>
      <p:pic>
        <p:nvPicPr>
          <p:cNvPr id="6" name="Picture 5">
            <a:extLst>
              <a:ext uri="{FF2B5EF4-FFF2-40B4-BE49-F238E27FC236}">
                <a16:creationId xmlns:a16="http://schemas.microsoft.com/office/drawing/2014/main" id="{AD61D523-3994-2EA1-C486-9B211B83BD62}"/>
              </a:ext>
            </a:extLst>
          </p:cNvPr>
          <p:cNvPicPr>
            <a:picLocks noChangeAspect="1"/>
          </p:cNvPicPr>
          <p:nvPr/>
        </p:nvPicPr>
        <p:blipFill>
          <a:blip r:embed="rId3"/>
          <a:stretch>
            <a:fillRect/>
          </a:stretch>
        </p:blipFill>
        <p:spPr>
          <a:xfrm>
            <a:off x="3548800" y="1228800"/>
            <a:ext cx="5005250" cy="3340898"/>
          </a:xfrm>
          <a:prstGeom prst="rect">
            <a:avLst/>
          </a:prstGeom>
        </p:spPr>
      </p:pic>
    </p:spTree>
    <p:extLst>
      <p:ext uri="{BB962C8B-B14F-4D97-AF65-F5344CB8AC3E}">
        <p14:creationId xmlns:p14="http://schemas.microsoft.com/office/powerpoint/2010/main" val="401721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ctrTitle"/>
          </p:nvPr>
        </p:nvSpPr>
        <p:spPr>
          <a:xfrm>
            <a:off x="1928112" y="1967261"/>
            <a:ext cx="4814498" cy="90823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u="sng" dirty="0">
                <a:solidFill>
                  <a:schemeClr val="accent4"/>
                </a:solidFill>
              </a:rPr>
              <a:t>Defense</a:t>
            </a:r>
            <a:endParaRPr sz="2800" u="sng" dirty="0">
              <a:solidFill>
                <a:schemeClr val="accent4"/>
              </a:solidFill>
            </a:endParaRPr>
          </a:p>
          <a:p>
            <a:pPr marL="0" lvl="0" indent="0" algn="l" rtl="0">
              <a:spcBef>
                <a:spcPts val="0"/>
              </a:spcBef>
              <a:spcAft>
                <a:spcPts val="0"/>
              </a:spcAft>
              <a:buNone/>
            </a:pPr>
            <a:r>
              <a:rPr lang="en" sz="2800" dirty="0"/>
              <a:t>Help Hiring Teams Find You</a:t>
            </a:r>
            <a:endParaRPr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ctrTitle"/>
          </p:nvPr>
        </p:nvSpPr>
        <p:spPr>
          <a:xfrm>
            <a:off x="0" y="-123228"/>
            <a:ext cx="6925732" cy="747897"/>
          </a:xfrm>
          <a:prstGeom prst="rect">
            <a:avLst/>
          </a:prstGeom>
        </p:spPr>
        <p:txBody>
          <a:bodyPr spcFirstLastPara="1" wrap="square" lIns="91425" tIns="91425" rIns="91425" bIns="91425" anchor="t" anchorCtr="0">
            <a:noAutofit/>
          </a:bodyPr>
          <a:lstStyle/>
          <a:p>
            <a:pPr marL="0" lvl="0" indent="0" algn="l" rtl="0">
              <a:lnSpc>
                <a:spcPct val="220000"/>
              </a:lnSpc>
              <a:spcBef>
                <a:spcPts val="0"/>
              </a:spcBef>
              <a:spcAft>
                <a:spcPts val="0"/>
              </a:spcAft>
              <a:buNone/>
            </a:pPr>
            <a:r>
              <a:rPr lang="en" sz="2400" dirty="0"/>
              <a:t>Change your privacy settings</a:t>
            </a:r>
            <a:endParaRPr sz="2400" dirty="0"/>
          </a:p>
          <a:p>
            <a:pPr marL="0" lvl="0" indent="0" algn="l" rtl="0">
              <a:spcBef>
                <a:spcPts val="0"/>
              </a:spcBef>
              <a:spcAft>
                <a:spcPts val="0"/>
              </a:spcAft>
              <a:buNone/>
            </a:pPr>
            <a:endParaRPr dirty="0"/>
          </a:p>
        </p:txBody>
      </p:sp>
      <p:pic>
        <p:nvPicPr>
          <p:cNvPr id="117" name="Google Shape;117;p21"/>
          <p:cNvPicPr preferRelativeResize="0"/>
          <p:nvPr/>
        </p:nvPicPr>
        <p:blipFill>
          <a:blip r:embed="rId3">
            <a:alphaModFix/>
          </a:blip>
          <a:stretch>
            <a:fillRect/>
          </a:stretch>
        </p:blipFill>
        <p:spPr>
          <a:xfrm>
            <a:off x="58272" y="705969"/>
            <a:ext cx="7209864" cy="3570195"/>
          </a:xfrm>
          <a:prstGeom prst="rect">
            <a:avLst/>
          </a:prstGeom>
          <a:noFill/>
          <a:ln>
            <a:noFill/>
          </a:ln>
        </p:spPr>
      </p:pic>
      <p:sp>
        <p:nvSpPr>
          <p:cNvPr id="118" name="Google Shape;118;p21"/>
          <p:cNvSpPr/>
          <p:nvPr/>
        </p:nvSpPr>
        <p:spPr>
          <a:xfrm>
            <a:off x="6766131" y="705968"/>
            <a:ext cx="333915" cy="268943"/>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1"/>
          <p:cNvSpPr/>
          <p:nvPr/>
        </p:nvSpPr>
        <p:spPr>
          <a:xfrm>
            <a:off x="5324575" y="1983686"/>
            <a:ext cx="948477" cy="18129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ctrTitle"/>
          </p:nvPr>
        </p:nvSpPr>
        <p:spPr>
          <a:xfrm>
            <a:off x="1015253" y="-28608"/>
            <a:ext cx="8451476" cy="666067"/>
          </a:xfrm>
          <a:prstGeom prst="rect">
            <a:avLst/>
          </a:prstGeom>
        </p:spPr>
        <p:txBody>
          <a:bodyPr spcFirstLastPara="1" wrap="square" lIns="91425" tIns="91425" rIns="91425" bIns="91425" anchor="t" anchorCtr="0">
            <a:noAutofit/>
          </a:bodyPr>
          <a:lstStyle/>
          <a:p>
            <a:pPr marL="0" lvl="0" indent="0" algn="l" rtl="0">
              <a:lnSpc>
                <a:spcPct val="220000"/>
              </a:lnSpc>
              <a:spcBef>
                <a:spcPts val="0"/>
              </a:spcBef>
              <a:spcAft>
                <a:spcPts val="0"/>
              </a:spcAft>
              <a:buNone/>
            </a:pPr>
            <a:r>
              <a:rPr lang="en" sz="2000" dirty="0"/>
              <a:t>Visibility of your profile &amp; network</a:t>
            </a:r>
            <a:endParaRPr sz="2000" dirty="0"/>
          </a:p>
          <a:p>
            <a:pPr marL="0" lvl="0" indent="0" algn="l" rtl="0">
              <a:spcBef>
                <a:spcPts val="0"/>
              </a:spcBef>
              <a:spcAft>
                <a:spcPts val="0"/>
              </a:spcAft>
              <a:buNone/>
            </a:pPr>
            <a:endParaRPr dirty="0"/>
          </a:p>
        </p:txBody>
      </p:sp>
      <p:pic>
        <p:nvPicPr>
          <p:cNvPr id="125" name="Google Shape;125;p22"/>
          <p:cNvPicPr preferRelativeResize="0"/>
          <p:nvPr/>
        </p:nvPicPr>
        <p:blipFill>
          <a:blip r:embed="rId3">
            <a:alphaModFix/>
          </a:blip>
          <a:stretch>
            <a:fillRect/>
          </a:stretch>
        </p:blipFill>
        <p:spPr>
          <a:xfrm>
            <a:off x="191747" y="996265"/>
            <a:ext cx="3225449" cy="3377101"/>
          </a:xfrm>
          <a:prstGeom prst="rect">
            <a:avLst/>
          </a:prstGeom>
          <a:noFill/>
          <a:ln>
            <a:noFill/>
          </a:ln>
        </p:spPr>
      </p:pic>
      <p:sp>
        <p:nvSpPr>
          <p:cNvPr id="126" name="Google Shape;126;p22"/>
          <p:cNvSpPr/>
          <p:nvPr/>
        </p:nvSpPr>
        <p:spPr>
          <a:xfrm>
            <a:off x="191747" y="1100321"/>
            <a:ext cx="2877900" cy="423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Google Shape;127;p22"/>
          <p:cNvPicPr preferRelativeResize="0"/>
          <p:nvPr/>
        </p:nvPicPr>
        <p:blipFill>
          <a:blip r:embed="rId4">
            <a:alphaModFix/>
          </a:blip>
          <a:stretch>
            <a:fillRect/>
          </a:stretch>
        </p:blipFill>
        <p:spPr>
          <a:xfrm>
            <a:off x="4158502" y="1100321"/>
            <a:ext cx="3849222" cy="3377101"/>
          </a:xfrm>
          <a:prstGeom prst="rect">
            <a:avLst/>
          </a:prstGeom>
          <a:noFill/>
          <a:ln>
            <a:noFill/>
          </a:ln>
        </p:spPr>
      </p:pic>
      <p:sp>
        <p:nvSpPr>
          <p:cNvPr id="5" name="Google Shape;126;p22">
            <a:extLst>
              <a:ext uri="{FF2B5EF4-FFF2-40B4-BE49-F238E27FC236}">
                <a16:creationId xmlns:a16="http://schemas.microsoft.com/office/drawing/2014/main" id="{F0A5017F-0A0C-6746-620B-46FFE1E17549}"/>
              </a:ext>
            </a:extLst>
          </p:cNvPr>
          <p:cNvSpPr/>
          <p:nvPr/>
        </p:nvSpPr>
        <p:spPr>
          <a:xfrm>
            <a:off x="4158502" y="1165315"/>
            <a:ext cx="2877900" cy="423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1000"/>
                                        <p:tgtEl>
                                          <p:spTgt spid="125"/>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1000"/>
                                        <p:tgtEl>
                                          <p:spTgt spid="1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7"/>
                                        </p:tgtEl>
                                        <p:attrNameLst>
                                          <p:attrName>style.visibility</p:attrName>
                                        </p:attrNameLst>
                                      </p:cBhvr>
                                      <p:to>
                                        <p:strVal val="visible"/>
                                      </p:to>
                                    </p:set>
                                    <p:animEffect transition="in" filter="fade">
                                      <p:cBhvr>
                                        <p:cTn id="15" dur="1000"/>
                                        <p:tgtEl>
                                          <p:spTgt spid="127"/>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urdue">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urdue" id="{54DEA347-2C71-4786-9D66-266EAC487E12}" vid="{C6F80429-0C2E-4C59-AD7F-33EC16EEBA62}"/>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Purdue</Template>
  <TotalTime>523</TotalTime>
  <Words>7339</Words>
  <Application>Microsoft Office PowerPoint</Application>
  <PresentationFormat>On-screen Show (16:9)</PresentationFormat>
  <Paragraphs>712</Paragraphs>
  <Slides>48</Slides>
  <Notes>48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United Sans Rg Md</vt:lpstr>
      <vt:lpstr>Arial</vt:lpstr>
      <vt:lpstr>Acumin Pro SemiCondensed</vt:lpstr>
      <vt:lpstr>Space Mono</vt:lpstr>
      <vt:lpstr>Acumin Pro ExtraCondensed</vt:lpstr>
      <vt:lpstr>Acumin Pro</vt:lpstr>
      <vt:lpstr>United Sans Cd Md</vt:lpstr>
      <vt:lpstr>Wingdings</vt:lpstr>
      <vt:lpstr>Acumin Pro Semibold</vt:lpstr>
      <vt:lpstr>Lato</vt:lpstr>
      <vt:lpstr>Acumin Pro Medium</vt:lpstr>
      <vt:lpstr>Acumin Pro ExtraCondensed Smbd</vt:lpstr>
      <vt:lpstr>Purdue</vt:lpstr>
      <vt:lpstr>LinkedIn is a Tool: Use it!</vt:lpstr>
      <vt:lpstr>PowerPoint Presentation</vt:lpstr>
      <vt:lpstr>LinkedIn</vt:lpstr>
      <vt:lpstr>Why Use LinkedIn?</vt:lpstr>
      <vt:lpstr>PowerPoint Presentation</vt:lpstr>
      <vt:lpstr>PowerPoint Presentation</vt:lpstr>
      <vt:lpstr>Defense Help Hiring Teams Find You</vt:lpstr>
      <vt:lpstr>Change your privacy settings </vt:lpstr>
      <vt:lpstr>Visibility of your profile &amp; network </vt:lpstr>
      <vt:lpstr>Visibility of your Activity</vt:lpstr>
      <vt:lpstr>Job seeking preferences</vt:lpstr>
      <vt:lpstr>Customize your profile URL</vt:lpstr>
      <vt:lpstr>Defense “Above the fold” Optimization</vt:lpstr>
      <vt:lpstr>Data shows profiles with professional photos get 14x more views &amp; 9x more connection requests.  </vt:lpstr>
      <vt:lpstr>Above the fold: your first impression</vt:lpstr>
      <vt:lpstr>Above the fold: optimize your headline</vt:lpstr>
      <vt:lpstr>Awesome headline keyword strategy</vt:lpstr>
      <vt:lpstr>Finishing your headline..</vt:lpstr>
      <vt:lpstr>Surprise!! Take 5 minutes to copy/paste 2 job titles into a Google/Word doc</vt:lpstr>
      <vt:lpstr>5 minute break  </vt:lpstr>
      <vt:lpstr>Defense Summary &amp; Work Experience</vt:lpstr>
      <vt:lpstr>A formula for a great summary</vt:lpstr>
      <vt:lpstr>Bonus: use the featured content section</vt:lpstr>
      <vt:lpstr>Create an awesome work experience section</vt:lpstr>
      <vt:lpstr>Real-life example #1</vt:lpstr>
      <vt:lpstr>Real-life example #2</vt:lpstr>
      <vt:lpstr>Defense Skills &amp; Recommendations</vt:lpstr>
      <vt:lpstr>Profiles with 5+ skills get 17x more views</vt:lpstr>
      <vt:lpstr>Profiles with endorsed skills get 31x more messages</vt:lpstr>
      <vt:lpstr>The last step on defense: recommendations</vt:lpstr>
      <vt:lpstr>Profile All Star Status</vt:lpstr>
      <vt:lpstr>5 minute break  </vt:lpstr>
      <vt:lpstr>Offense Outreach + Networking</vt:lpstr>
      <vt:lpstr>Every open position at a company represents lost revenue.   You are helping recruiters by proactively reaching out to them. </vt:lpstr>
      <vt:lpstr>Find great companies -- you deserve it</vt:lpstr>
      <vt:lpstr>Then get social</vt:lpstr>
      <vt:lpstr>Start building your network inside companies</vt:lpstr>
      <vt:lpstr>Cold outreach: just do it</vt:lpstr>
      <vt:lpstr>Outreach: networking etiquette </vt:lpstr>
      <vt:lpstr>Surprise! You have 5 minutes to...</vt:lpstr>
      <vt:lpstr>Offense Active Job Searching</vt:lpstr>
      <vt:lpstr>Applying through LinkedIn</vt:lpstr>
      <vt:lpstr>Level-Up Create Content</vt:lpstr>
      <vt:lpstr>Don’t think you have anything interesting to say?  </vt:lpstr>
      <vt:lpstr>You have thousands of hours of experience in your area of expertise.  You know more than 99% of the world in that area. Start sharing/teaching! </vt:lpstr>
      <vt:lpstr>Tips to create content &amp; get noticed</vt:lpstr>
      <vt:lpstr>Put it in action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LinkedIn is a Tool: Use it!</dc:title>
  <cp:lastModifiedBy>Arbic, Bryan McLean</cp:lastModifiedBy>
  <cp:revision>3</cp:revision>
  <dcterms:modified xsi:type="dcterms:W3CDTF">2022-09-19T19:02:42Z</dcterms:modified>
</cp:coreProperties>
</file>